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לפי הטקסט, מה פירוש המילה הלועזית פוטו־גרפיה? ← ציור באור | למה תמונות בחושך נוטות לצאת מטושטשות? ← כי התריס נשאר פתוח זמן רב, וכל תנועה קטנה נמרחת</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בפסקה 'רגישות ISO' כתוב: 'חשכה – מישהו במשולש חייב לשלם'. מה פירוש הביטוי בהקשר זה? ← אחד הרכיבים חייב 'לוותר' על משהו, למשל להוסיף רעש או טשטוש. המשפט בטקסט: "ISO גבוה מוסיף רעש – נקודות וגרעיניות בתמונה…".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צמצם פתוח מסומן במספר קטן, כמו f/1.8. | ❌ לא נכון – תריס מהיר ממרח תנועה לפסים. | ❌ לא נכון – באור יום כדאי להשתמש ב־ISO הגבוה ביותר. | ✅ נכון – מצב ׳פורטרט׳ בטלפון מדמה צמצם פתוח.</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רקע מטושטש וחלומי ← 🔵 צמצם | כדור קפוא באוויר ← ⏱️ מהירות תריס | נקודות וגרעיניות בתמונה ← 🔊 רגישות ISO | נוף שבו הכול חד ← 🔵 צמצם | פסים של תנועה ← ⏱️ מהירות תריס | 'הגברת הווליום' של החיישן ← 🔊 רגישות ISO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 לתלמידים: פנו ליועצת, לנאמני החוסן המורים או לנאמני החוסן התלמידים.</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"עריכה – שיפור או שקר?" ושאלות בסגנון בגרות על מטרה, מבנה וקישוריות. תשובות: מהי מטרתו העיקרית של הכותב? ← לשכנע שעריכה לגיטימית כשהיא נאמנה לרגע, ובעייתית כשהיא מציגה מציאות מומצאת כאמת | מה תפקידה של הפסקה השנייה בטיעון? ← מנפצת מיתוס ומבססת שכל תמונה היא תוצאה של החלטות, וכך מכינה את הקרקע לטענות</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zilum-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מצלמים פחות, רואים יותר</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צילום</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תמונה אחת ששמורה אצלכם בטלפון או בזיכרון, וזוכרים בדיוק למה צילמתם אותה. מה הופך אותה לחשובה יותר מכל השאר: האור, הרגע או הסיפור שמאחוריה?</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להבין איך אור, צמצם, מהירות תריס ורגישות ISO משפיעים על התמונה, ולאתר מידע בטקסט מידעי ובטבלה.</a:t>
            </a:r>
          </a:p>
          <a:p>
            <a:pPr rtl="1" algn="r">
              <a:spcAft>
                <a:spcPts val="600"/>
              </a:spcAft>
            </a:pPr>
            <a:r>
              <a:rPr sz="1500" b="0" lang="he-IL">
                <a:solidFill>
                  <a:srgbClr val="2B2540"/>
                </a:solidFill>
                <a:latin typeface="Arial"/>
                <a:ea typeface="Arial"/>
                <a:cs typeface="Arial"/>
                <a:sym typeface="Arial"/>
              </a:rPr>
              <a:t>• לעקוב אחרי שינוי של דמות בסיפור ולהבין מה הופך תמונה אחת לסיפור: מבט, סבלנות ואור.</a:t>
            </a:r>
          </a:p>
          <a:p>
            <a:pPr rtl="1" algn="r">
              <a:spcAft>
                <a:spcPts val="600"/>
              </a:spcAft>
            </a:pPr>
            <a:r>
              <a:rPr sz="1500" b="0" lang="he-IL">
                <a:solidFill>
                  <a:srgbClr val="2B2540"/>
                </a:solidFill>
                <a:latin typeface="Arial"/>
                <a:ea typeface="Arial"/>
                <a:cs typeface="Arial"/>
                <a:sym typeface="Arial"/>
              </a:rPr>
              <a:t>• לזהות מבנה טיעון (טענה, נימוקים, טענת נגד ומענה, מסקנה) ולגבש עמדה מנומקת ומכבדת על עריכת תמונות, תוך שמירה על פרטיות ועל כבוד לכל גוף ולכל פנים.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משולש החשיפה</a:t>
            </a:r>
          </a:p>
          <a:p>
            <a:pPr rtl="1" algn="ctr">
              <a:spcAft>
                <a:spcPts val="600"/>
              </a:spcAft>
            </a:pPr>
            <a:r>
              <a:rPr sz="1700" b="0" lang="he-IL">
                <a:solidFill>
                  <a:srgbClr val="2B2540"/>
                </a:solidFill>
                <a:latin typeface="Arial"/>
                <a:ea typeface="Arial"/>
                <a:cs typeface="Arial"/>
                <a:sym typeface="Arial"/>
              </a:rPr>
              <a:t>שלושת הרכיבים שקובעים כמה אור מגיע לתמונה: צמצם, מהירות תריס ורגישות ISO</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צמצם</a:t>
            </a:r>
          </a:p>
          <a:p>
            <a:pPr rtl="1" algn="ctr">
              <a:spcAft>
                <a:spcPts val="600"/>
              </a:spcAft>
            </a:pPr>
            <a:r>
              <a:rPr sz="1700" b="0" lang="he-IL">
                <a:solidFill>
                  <a:srgbClr val="2B2540"/>
                </a:solidFill>
                <a:latin typeface="Arial"/>
                <a:ea typeface="Arial"/>
                <a:cs typeface="Arial"/>
                <a:sym typeface="Arial"/>
              </a:rPr>
              <a:t>פתח בעדשה שגודלו משתנה, כמו אישון העין</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תריס</a:t>
            </a:r>
          </a:p>
          <a:p>
            <a:pPr rtl="1" algn="ctr">
              <a:spcAft>
                <a:spcPts val="600"/>
              </a:spcAft>
            </a:pPr>
            <a:r>
              <a:rPr sz="1700" b="0" lang="he-IL">
                <a:solidFill>
                  <a:srgbClr val="2B2540"/>
                </a:solidFill>
                <a:latin typeface="Arial"/>
                <a:ea typeface="Arial"/>
                <a:cs typeface="Arial"/>
                <a:sym typeface="Arial"/>
              </a:rPr>
              <a:t>החלק שנפתח ונסגר וקובע כמה זמן נכנס אור</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חיישן</a:t>
            </a:r>
          </a:p>
          <a:p>
            <a:pPr rtl="1" algn="ctr">
              <a:spcAft>
                <a:spcPts val="600"/>
              </a:spcAft>
            </a:pPr>
            <a:r>
              <a:rPr sz="1700" b="0" lang="he-IL">
                <a:solidFill>
                  <a:srgbClr val="2B2540"/>
                </a:solidFill>
                <a:latin typeface="Arial"/>
                <a:ea typeface="Arial"/>
                <a:cs typeface="Arial"/>
                <a:sym typeface="Arial"/>
              </a:rPr>
              <a:t>הרכיב בתוך המצלמה שקולט את האור והופך אותו לתמונה</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גרעיניות</a:t>
            </a:r>
          </a:p>
          <a:p>
            <a:pPr rtl="1" algn="ctr">
              <a:spcAft>
                <a:spcPts val="600"/>
              </a:spcAft>
            </a:pPr>
            <a:r>
              <a:rPr sz="1700" b="0" lang="he-IL">
                <a:solidFill>
                  <a:srgbClr val="2B2540"/>
                </a:solidFill>
                <a:latin typeface="Arial"/>
                <a:ea typeface="Arial"/>
                <a:cs typeface="Arial"/>
                <a:sym typeface="Arial"/>
              </a:rPr>
              <a:t>נקודות קטנות ו'רעש' שמופיעים בתמונה, בעיקר כשה־ISO גבוה</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איך המצלמה רואה? משולש החשיפה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ציור באור. תמונה אחת יוצאת חדה וזוהרת, והתמונה הבאה כהה ומטושטשת. אותה מצלמה, אותו רגע, אותו צלם. מה קרה שם? התשובה מסתתרת במילה אחת: אור. המילה הלועזית לצילום, פוטו־גרפיה, מספרת את הסוד: ציור באור.</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תחנת עצירה: פתחו את המצלמה בטלפון והסתכלו סביב. מצאו נושא אחד (חפץ, מקום או אור, לא אנשים בלי רשותם) ושאלו: מה כאן הבעיה – אור? תנועה? רקע? איזה רכיב במשולש יפתור אותה?</a:t>
            </a:r>
          </a:p>
        </p:txBody>
      </p:sp>
      <p:pic>
        <p:nvPicPr>
          <p:cNvPr id="19" name="Picture 18" descr="tzilum-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נתחיל בפני המים: מצאו בטקסט את המידע על שלושת רכיבי המצלמה.</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לפי הטקסט, מה פירוש המילה הלועזית פוטו־גרפיה?</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זיכרון דיגיטלי</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ציור באור</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כתיבה מהירה</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למה תמונות בחושך נוטות לצאת מטושטשות?</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כי התריס נשאר פתוח זמן רב, וכל תנועה קטנה נמרחת</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כי העדשה מתלכלכת בלילה</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כי ה־ISO קופא</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צוללים: נסיק מסקנות, נקשר בין הרכיבים ונבחן את השפה והמבנה.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בפסקה 'רגישות ISO' כתוב: 'חשכה – מישהו במשולש חייב לשלם'. מה פירוש הביטוי בהקשר זה?</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אחד הרכיבים חייב 'לוותר' על משהו, למשל להוסיף רעש או טשטוש</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צריך לקנות מצלמה יקרה יותר</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המצלמה נכבית בחושך</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בטקסט את המשפט שמסביר מה הבעיה ב־ISO גבוה.</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הצילום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ההופעה של יונתן</a:t>
            </a:r>
          </a:p>
          <a:p>
            <a:pPr rtl="1" algn="r">
              <a:spcAft>
                <a:spcPts val="800"/>
              </a:spcAft>
            </a:pPr>
            <a:r>
              <a:rPr sz="1800" b="0" lang="he-IL">
                <a:solidFill>
                  <a:srgbClr val="2B2540"/>
                </a:solidFill>
                <a:latin typeface="Arial"/>
                <a:ea typeface="Arial"/>
                <a:cs typeface="Arial"/>
                <a:sym typeface="Arial"/>
              </a:rPr>
              <a:t>נועה, בת 13, צילמה את ההופעה של אחיה באולם חשוך. כל התמונות יצאו מטושטשות, והיא כמעט מחקה הכול והחליטה שהיא ׳לא יודעת לצלם׳.</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מה נועה יכולה לשנות בפעם הבאה לפי הטקסט, ומה היא יכולה לומר לעצמה כדי לא לוותר?</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כתבו פסקת טיעון (5–7 שורות): אתם מצלמים משחק כדורסל באולם חשוך יחסית, באישור השחקנים והמארגנים. מה קורה לכל רכיב במשולש, ואיזו פשרה הייתם בוחרים? פתחו בעמדה ברורה, נמקו בשני נימוקים מהטקסט ומהטבלה, וציינו את 'המחיר' של הפשרה שבחרתם.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צמצם פתוח מסומן במספר קטן, כמו f/1.8.</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תריס מהיר ממרח תנועה לפסים.</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באור יום כדאי להשתמש ב־ISO הגבוה ביותר.</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מצב ׳פורטרט׳ בטלפון מדמה צמצם פתוח.</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מיינו כל תוצאה לרכיב במשולש שגורם לה.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רקע מטושטש וחלומי</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כדור קפוא באוויר</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נקודות וגרעיניות בתמונה</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נוף שבו הכול חד</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פסים של תנועה</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'הגברת הווליום' של החיישן</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צמצם</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מהירות תריס</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רגישות ISO</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יואב גילה שכשהוא לא יכול היה ללחוץ, הוא התחיל לראות. האם גם אצלכם מגבלה (זמן, כלים, חוקים) שיפרה פעם תוצאה? ספרו על דוגמה אחת.</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המשפט 'מי שמבין אור מפסיק לקוות לתמונה טובה ומתחיל לייצר אותה' נכתב על צילום. האם הוא נכון גם במיומנות אחרת שלכם, כמו ספורט, נגינה או בישול? איך עוברים ממזל לשליטה?</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לפי ציר שלוש השאלות (כמה השתנה? האם התוכן המהותי שונה? האם הצופה מוזמן לטעות?), איפה עובר בעיניכם הקו בין שיפור תמונה לבין המצאת מציאות? הביאו דוגמה של חפץ, מקום או נוף, לא של אנשים מהכיתה.</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עש״ן ד״ק – חמישה צעדים לחזור לאיזון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9683496" y="2286000"/>
            <a:ext cx="2112264"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עצור</a:t>
            </a:r>
          </a:p>
        </p:txBody>
      </p:sp>
      <p:sp>
        <p:nvSpPr>
          <p:cNvPr id="17" name="Rounded Rectangle 16"/>
          <p:cNvSpPr/>
          <p:nvPr/>
        </p:nvSpPr>
        <p:spPr>
          <a:xfrm>
            <a:off x="7434072" y="2286000"/>
            <a:ext cx="2112264"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שרירים</a:t>
            </a:r>
          </a:p>
        </p:txBody>
      </p:sp>
      <p:sp>
        <p:nvSpPr>
          <p:cNvPr id="18" name="Rounded Rectangle 17"/>
          <p:cNvSpPr/>
          <p:nvPr/>
        </p:nvSpPr>
        <p:spPr>
          <a:xfrm>
            <a:off x="5184648" y="2286000"/>
            <a:ext cx="2112264"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נשימה</a:t>
            </a:r>
          </a:p>
        </p:txBody>
      </p:sp>
      <p:sp>
        <p:nvSpPr>
          <p:cNvPr id="19" name="Rounded Rectangle 18"/>
          <p:cNvSpPr/>
          <p:nvPr/>
        </p:nvSpPr>
        <p:spPr>
          <a:xfrm>
            <a:off x="2935224" y="2286000"/>
            <a:ext cx="2112264"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דיבור עצמי</a:t>
            </a:r>
          </a:p>
        </p:txBody>
      </p:sp>
      <p:sp>
        <p:nvSpPr>
          <p:cNvPr id="20" name="Rounded Rectangle 19"/>
          <p:cNvSpPr/>
          <p:nvPr/>
        </p:nvSpPr>
        <p:spPr>
          <a:xfrm>
            <a:off x="685799" y="2286000"/>
            <a:ext cx="2112264"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קדימה</a:t>
            </a:r>
          </a:p>
        </p:txBody>
      </p:sp>
      <p:sp>
        <p:nvSpPr>
          <p:cNvPr id="21" name="Rounded Rectangle 20"/>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קיבלתם תגובה פוגעת על תמונה ששיתפתם, או שהשוואה לתמונות ערוכות ברשת מכבידה עליכם? עש״ן ד״ק: עוצרים ואומרים "עצור!", מכווצים ומשחררים אגרופים, נושמים לאט – ואז דמיון מודרך וקשב: חוזרים לצלם את מה שאתם אוהבים. תמונה ערוכה היא לא מראה; אם זה חוזר ומכביד – מדברים עם מבוגר/ת שסומכים עליו/ה או עם היועצת.</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„קודם, ניפוץ מיתוס: עריכה לא נולדה עם הפילטרים. עוד בראשית הצילום, במאה ה־19, צלמים הכהו והבהירו תמונות בחדר החושך, חיברו נגטיבים וניקו פגמים.“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העיקרית של הכותב?</a:t>
            </a:r>
          </a:p>
          <a:p>
            <a:pPr rtl="1" algn="r">
              <a:spcAft>
                <a:spcPts val="200"/>
              </a:spcAft>
            </a:pPr>
            <a:r>
              <a:rPr sz="1400" b="0" lang="he-IL">
                <a:solidFill>
                  <a:srgbClr val="6B6880"/>
                </a:solidFill>
                <a:latin typeface="Arial"/>
                <a:ea typeface="Arial"/>
                <a:cs typeface="Arial"/>
                <a:sym typeface="Arial"/>
              </a:rPr>
              <a:t>א. לשכנע שעריכה לגיטימית כשהיא נאמנה לרגע, ובעייתית כשהיא מציגה מציאות מומצאת כאמת   ב. ללמד טכניקות עריכה מתקדמות   ג. להוכיח שכל עריכה היא שקר ויש לאסור אותה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השנייה בטיעון?</a:t>
            </a:r>
          </a:p>
          <a:p>
            <a:pPr rtl="1" algn="r">
              <a:spcAft>
                <a:spcPts val="200"/>
              </a:spcAft>
            </a:pPr>
            <a:r>
              <a:rPr sz="1400" b="0" lang="he-IL">
                <a:solidFill>
                  <a:srgbClr val="6B6880"/>
                </a:solidFill>
                <a:latin typeface="Arial"/>
                <a:ea typeface="Arial"/>
                <a:cs typeface="Arial"/>
                <a:sym typeface="Arial"/>
              </a:rPr>
              <a:t>א. מציגה טענת נגד   ב. מנפצת מיתוס ומבססת שכל תמונה היא תוצאה של החלטות, וכך מכינה את הקרקע לטענות   ג. מסכמת את המאמר</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בנוי הטיעון בפסקה החמישית (הודאה ודחייה), וכיצד מבנה זה תורם לאמינות הכותב ולשכנוע הקורא. הביאו ביטוי מהטקסט.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מָה אַתֶּם אוֹהֲבִים לְצַלֵּם? מָה יֵשׁ, לְדַעְתְּכֶם, בִּתְמוּנָה טוֹבָה?</a:t>
            </a:r>
          </a:p>
          <a:p>
            <a:pPr rtl="1" algn="r">
              <a:spcAft>
                <a:spcPts val="500"/>
              </a:spcAft>
            </a:pPr>
            <a:r>
              <a:rPr sz="1700" b="1" lang="he-IL">
                <a:solidFill>
                  <a:srgbClr val="6A3FC9"/>
                </a:solidFill>
                <a:latin typeface="Arial"/>
                <a:ea typeface="Arial"/>
                <a:cs typeface="Arial"/>
                <a:sym typeface="Arial"/>
              </a:rPr>
              <a:t>רֶשֶׁת </a:t>
            </a:r>
            <a:r>
              <a:rPr sz="1500" b="0" lang="he-IL">
                <a:solidFill>
                  <a:srgbClr val="6B6880"/>
                </a:solidFill>
                <a:latin typeface="Arial"/>
                <a:ea typeface="Arial"/>
                <a:cs typeface="Arial"/>
                <a:sym typeface="Arial"/>
              </a:rPr>
              <a:t>– grid</a:t>
            </a:r>
          </a:p>
          <a:p>
            <a:pPr rtl="1" algn="r">
              <a:spcAft>
                <a:spcPts val="500"/>
              </a:spcAft>
            </a:pPr>
            <a:r>
              <a:rPr sz="1700" b="1" lang="he-IL">
                <a:solidFill>
                  <a:srgbClr val="6A3FC9"/>
                </a:solidFill>
                <a:latin typeface="Arial"/>
                <a:ea typeface="Arial"/>
                <a:cs typeface="Arial"/>
                <a:sym typeface="Arial"/>
              </a:rPr>
              <a:t>שְׁבִיל </a:t>
            </a:r>
            <a:r>
              <a:rPr sz="1500" b="0" lang="he-IL">
                <a:solidFill>
                  <a:srgbClr val="6B6880"/>
                </a:solidFill>
                <a:latin typeface="Arial"/>
                <a:ea typeface="Arial"/>
                <a:cs typeface="Arial"/>
                <a:sym typeface="Arial"/>
              </a:rPr>
              <a:t>– path</a:t>
            </a:r>
          </a:p>
          <a:p>
            <a:pPr rtl="1" algn="r">
              <a:spcAft>
                <a:spcPts val="500"/>
              </a:spcAft>
            </a:pPr>
            <a:r>
              <a:rPr sz="1700" b="1" lang="he-IL">
                <a:solidFill>
                  <a:srgbClr val="6A3FC9"/>
                </a:solidFill>
                <a:latin typeface="Arial"/>
                <a:ea typeface="Arial"/>
                <a:cs typeface="Arial"/>
                <a:sym typeface="Arial"/>
              </a:rPr>
              <a:t>גָּדֵר </a:t>
            </a:r>
            <a:r>
              <a:rPr sz="1500" b="0" lang="he-IL">
                <a:solidFill>
                  <a:srgbClr val="6B6880"/>
                </a:solidFill>
                <a:latin typeface="Arial"/>
                <a:ea typeface="Arial"/>
                <a:cs typeface="Arial"/>
                <a:sym typeface="Arial"/>
              </a:rPr>
              <a:t>– fence</a:t>
            </a:r>
          </a:p>
          <a:p>
            <a:pPr rtl="1" algn="r">
              <a:spcAft>
                <a:spcPts val="500"/>
              </a:spcAft>
            </a:pPr>
            <a:r>
              <a:rPr sz="1700" b="1" lang="he-IL">
                <a:solidFill>
                  <a:srgbClr val="6A3FC9"/>
                </a:solidFill>
                <a:latin typeface="Arial"/>
                <a:ea typeface="Arial"/>
                <a:cs typeface="Arial"/>
                <a:sym typeface="Arial"/>
              </a:rPr>
              <a:t>רֶקַע </a:t>
            </a:r>
            <a:r>
              <a:rPr sz="1500" b="0" lang="he-IL">
                <a:solidFill>
                  <a:srgbClr val="6B6880"/>
                </a:solidFill>
                <a:latin typeface="Arial"/>
                <a:ea typeface="Arial"/>
                <a:cs typeface="Arial"/>
                <a:sym typeface="Arial"/>
              </a:rPr>
              <a:t>– background</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צילמתם פעם תמונה? מה צילמתם?</a:t>
            </a:r>
          </a:p>
          <a:p>
            <a:pPr rtl="1" algn="r">
              <a:spcAft>
                <a:spcPts val="500"/>
              </a:spcAft>
            </a:pPr>
            <a:r>
              <a:rPr sz="1800" b="0" lang="he-IL">
                <a:solidFill>
                  <a:srgbClr val="2B2540"/>
                </a:solidFill>
                <a:latin typeface="Arial"/>
                <a:ea typeface="Arial"/>
                <a:cs typeface="Arial"/>
                <a:sym typeface="Arial"/>
              </a:rPr>
              <a:t>מה עושים לפני שמצלמים?</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מסתכלים</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ישנים</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רצים</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מצלמים פחות, רואים יותר</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השלימו: דבר אחד שאעשה לפני הלחיצה הבאה שלי הוא...</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במשפט אחד: מה ההבדל בין 'לשפר את התמונה' לבין 'לשפר את המציאות'?</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בחרו רכיב אחד ממשולש החשיפה (צמצם, מהירות תריס או ISO) או כלל קומפוזיציה אחד, והסבירו במשפט מה הוא עושה לתמונה.</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מצלמים פחות, רואים יותר</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24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מצלמים פחות, רואים יותר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