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הטקסט, מה מייחד את סרטוני ההמלצה המצליחים ביותר? ← הם רגעים אישיים ורגשיים על ספר | מה יכול לקרות לספר ישן בעקבות סרטון ויראלי? ← הוא יכול לחזור לראש רשימות רבי המכר</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3 כתוב: 'ספריות מתקשות לעמוד בקצב ההשאלות'. מה השורש של המילה 'השאלות' ומה פירושה כאן? ← השורש ש־א־ל; מתן ספרים לקריאה לזמן מוגבל. המשפט בטקסט: "המלצה טובה מספרת לכם משהו על הספר…".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בטקסט מסופר על מישהי שבכתה בעמוד 214. | ❌ לא נכון – לפי הטקסט, הסרטונים המצליחים ביותר הם ביקורות מקצועיות. | ✅ נכון – לפי הטקסט, ספריות מתקשות לעמוד בקצב ההשאלות. | ❌ לא נכון – תמיד מסומן כשהוצאת ספרים שילמה על סרטון המלצה.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'כולם בוכים מזה' ← 😍 אווירה (רק התרגשות) | 'זה על אחיות שמתאחדות אחרי שנים' ← 📖 תוכן (מידע על הספר) | 'הספר ששבר לי את הלב וסידר לי את הראש' ← 😍 אווירה (רק התרגשות) | 'ספר מתח שמתרחש בעיר נמל, בקצב מהיר' ← 📖 תוכן (מידע על הספר) | 'חייבים לקנות עכשיו!!!' ← 😍 אווירה (רק התרגשות) | 'רומן נוער על חברות בין שתי שכנות' ← 📖 תוכן (מידע על הספר)</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"האם המלצות הספרים ברשת באמת טובות לקריאה?" ושאלות בסגנון בגרות על מטרה, מבנה וקישוריות. תשובות: מהי הטענה המרכזית שהכותבת מבקשת לשכנע בה? ← ההמלצות ברשת טובות לקריאה, אך אין להפוך אותן לתוכנית הלימודים | מה תפקידה של פסקה 5 במבנה הטיעון? ← להציג טענת נגד ולהודות בה באופן חלקי</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sfarim-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ספר עובר מסך</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המלצות ספרים ברשת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הפעם האחרונה שמישהו המליץ לכם על ספר, סדרה או משחק, בסרטון, בקבוצת הכיתה או פנים אל פנים. מה גרם לכם להאמין להמלצה, ומה היה גורם לכם לחשוד בה?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לזהות מידע גלוי ולהסיק מסקנות על האופן שבו המלצות ספרים ברשת משפיעות על מה שכולם קוראים, בטקסט סיפורי, מידעי וטיעוני.</a:t>
            </a:r>
          </a:p>
          <a:p>
            <a:pPr rtl="1" algn="r">
              <a:spcAft>
                <a:spcPts val="600"/>
              </a:spcAft>
            </a:pPr>
            <a:r>
              <a:rPr sz="1500" b="0" lang="he-IL">
                <a:solidFill>
                  <a:srgbClr val="2B2540"/>
                </a:solidFill>
                <a:latin typeface="Arial"/>
                <a:ea typeface="Arial"/>
                <a:cs typeface="Arial"/>
                <a:sym typeface="Arial"/>
              </a:rPr>
              <a:t>• להכיר את חמשת החלקים של המלצה טובה (וו, רגש, פרט, קהל, גבול) ולהבחין בין המלצה כנה לבין 'דגל אדום', כמו המלצה ממומנת שאינה מסומנת.</a:t>
            </a:r>
          </a:p>
          <a:p>
            <a:pPr rtl="1" algn="r">
              <a:spcAft>
                <a:spcPts val="600"/>
              </a:spcAft>
            </a:pPr>
            <a:r>
              <a:rPr sz="1500" b="0" lang="he-IL">
                <a:solidFill>
                  <a:srgbClr val="2B2540"/>
                </a:solidFill>
                <a:latin typeface="Arial"/>
                <a:ea typeface="Arial"/>
                <a:cs typeface="Arial"/>
                <a:sym typeface="Arial"/>
              </a:rPr>
              <a:t>• לנסח עמדה מנומקת על המלצות ספרים ברשת, לבחור ספרים בעיניים פקוחות ולשקול ערכים של אמון ויושר מול לחץ ופיתוי.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המנגנון</a:t>
            </a:r>
          </a:p>
          <a:p>
            <a:pPr rtl="1" algn="ctr">
              <a:spcAft>
                <a:spcPts val="600"/>
              </a:spcAft>
            </a:pPr>
            <a:r>
              <a:rPr sz="1700" b="0" lang="he-IL">
                <a:solidFill>
                  <a:srgbClr val="2B2540"/>
                </a:solidFill>
                <a:latin typeface="Arial"/>
                <a:ea typeface="Arial"/>
                <a:cs typeface="Arial"/>
                <a:sym typeface="Arial"/>
              </a:rPr>
              <a:t>הדרך שבה משהו פועל, שלב אחר שלב</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האלגוריתם</a:t>
            </a:r>
          </a:p>
          <a:p>
            <a:pPr rtl="1" algn="ctr">
              <a:spcAft>
                <a:spcPts val="600"/>
              </a:spcAft>
            </a:pPr>
            <a:r>
              <a:rPr sz="1700" b="0" lang="he-IL">
                <a:solidFill>
                  <a:srgbClr val="2B2540"/>
                </a:solidFill>
                <a:latin typeface="Arial"/>
                <a:ea typeface="Arial"/>
                <a:cs typeface="Arial"/>
                <a:sym typeface="Arial"/>
              </a:rPr>
              <a:t>סדרת הוראות במחשב שמחליטה איזה תוכן יוצג למי</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המו״לים</a:t>
            </a:r>
          </a:p>
          <a:p>
            <a:pPr rtl="1" algn="ctr">
              <a:spcAft>
                <a:spcPts val="600"/>
              </a:spcAft>
            </a:pPr>
            <a:r>
              <a:rPr sz="1700" b="0" lang="he-IL">
                <a:solidFill>
                  <a:srgbClr val="2B2540"/>
                </a:solidFill>
                <a:latin typeface="Arial"/>
                <a:ea typeface="Arial"/>
                <a:cs typeface="Arial"/>
                <a:sym typeface="Arial"/>
              </a:rPr>
              <a:t>האנשים והחברות שמוציאים ספרים לאור ומוכרים אותם</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קמפיינים שיווקיים</a:t>
            </a:r>
          </a:p>
          <a:p>
            <a:pPr rtl="1" algn="ctr">
              <a:spcAft>
                <a:spcPts val="600"/>
              </a:spcAft>
            </a:pPr>
            <a:r>
              <a:rPr sz="1700" b="0" lang="he-IL">
                <a:solidFill>
                  <a:srgbClr val="2B2540"/>
                </a:solidFill>
                <a:latin typeface="Arial"/>
                <a:ea typeface="Arial"/>
                <a:cs typeface="Arial"/>
                <a:sym typeface="Arial"/>
              </a:rPr>
              <a:t>פעולות פרסום מתוכננות שמטרתן למכור מוצר</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להיסחף</a:t>
            </a:r>
          </a:p>
          <a:p>
            <a:pPr rtl="1" algn="ctr">
              <a:spcAft>
                <a:spcPts val="600"/>
              </a:spcAft>
            </a:pPr>
            <a:r>
              <a:rPr sz="1700" b="0" lang="he-IL">
                <a:solidFill>
                  <a:srgbClr val="2B2540"/>
                </a:solidFill>
                <a:latin typeface="Arial"/>
                <a:ea typeface="Arial"/>
                <a:cs typeface="Arial"/>
                <a:sym typeface="Arial"/>
              </a:rPr>
              <a:t>להתלהב או להיגרר אחרי משהו בלי לעצור לחשוב</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 קובע מה כולם קוראים?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פעם והיום. לפני כמה שנים, אם רציתם המלצה על ספר, שאלתם ספרנית, חברה או מורה. היום יש סיכוי טוב שההמלצה תמצא אתכם: סרטון של שלושים שניות, פנים נרגשות מול המצלמה, משפט אחד כמו 'הספר ששבר לי את הלב וסידר לי את הראש', ולמחרת אין עותק…</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חשבו על המלצה שקלטתם לאחרונה, מסרטון, מחבר או ממודעה. מה גרם לכם להאמין לה?</a:t>
            </a:r>
          </a:p>
        </p:txBody>
      </p:sp>
      <p:pic>
        <p:nvPicPr>
          <p:cNvPr id="19" name="Picture 18" descr="sfarim-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נצוף על פני המים ונמצא מידע שכתוב בטקסט במפורש.</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הטקסט, מה מייחד את סרטוני ההמלצה המצליחים ביותר?</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הם ביקורות מקצועיות ארוכות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הם רגעים אישיים ורגשיים על ספר</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הם מציגים רק ספרים חדשים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יכול לקרות לספר ישן בעקבות סרטון ויראלי?</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הוא יכול לחזור לראש רשימות רבי המכר</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הוא מוסר מהחנויות</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הוא הופך מיד לסרט</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ונבחן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3 כתוב: 'ספריות מתקשות לעמוד בקצב ההשאלות'. מה השורש של המילה 'השאלות' ומה פירושה כאן?</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השורש ש־א־ל; מתן ספרים לקריאה לזמן מוגבל</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השורש ש־א־ל; שאלות שהקוראים שואלים</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השורש ש־ל־ה; שליפה של ספרים מהמדף</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עושה המלצה טובה.</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הספר שכולם אוהבים</a:t>
            </a:r>
          </a:p>
          <a:p>
            <a:pPr rtl="1" algn="r">
              <a:spcAft>
                <a:spcPts val="800"/>
              </a:spcAft>
            </a:pPr>
            <a:r>
              <a:rPr sz="1800" b="0" lang="he-IL">
                <a:solidFill>
                  <a:srgbClr val="2B2540"/>
                </a:solidFill>
                <a:latin typeface="Arial"/>
                <a:ea typeface="Arial"/>
                <a:cs typeface="Arial"/>
                <a:sym typeface="Arial"/>
              </a:rPr>
              <a:t>נועה קנתה את הספר שכל הכיתה מדברת עליו, אחרי שראתה עשרות סרטונים נרגשים. אחרי חמישים עמודים היא משתעממת, ומרגישה שמשהו לא בסדר איתה. היא שוקלת להמשיך רק כדי לא להיות ״מחוץ לשיחה״.</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לחשוב או לעשות? היעזרו בטקסט ובטבלת המושגים.</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הטקסט טוען שהמלצות הספרים ברשת הן 'לא אויב ולא מושיע, הן כלי'. האם אתם מסכימים או מסכימות? כתבו פסקת טיעון (6–8 שורות): נסחו עמדה, תנו שני נימוקים (לפחות אחד מתוך הטקסט), והציעו כלל אישי אחד לצריכת המלצות ברשת. הסבירו גם איך תבדקו שהכלל באמת עובד עליכם.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בטקסט מסופר על מישהי שבכתה בעמוד 214.</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הטקסט, הסרטונים המצליחים ביותר הם ביקורות מקצועיות.</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ספריות מתקשות לעמוד בקצב ההשאלות.</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תמיד מסומן כשהוצאת ספרים שילמה על סרטון המלצה.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המשפטים מתוך המלצות: האם הם יוצרים אווירה בלבד, או מספרים משהו על תוכן הספר?</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'כולם בוכים מזה'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'זה על אחיות שמתאחדות אחרי שנים'</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'הספר ששבר לי את הלב וסידר לי את הראש'</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'ספר מתח שמתרחש בעיר נמל, בקצב מהיר'</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'חייבים לקנות עכשיו!!!'</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'רומן נוער על חברות בין שתי שכנות'</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אווירה (רק התרגשות)</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תוכן (מידע על הספר)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מי באמת קובע מה כולם קוראים: הקוראים, הממליצים, המו״לים או האלגוריתם? נמקו בדוגמה.</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נדב אמר ש'אמון נמכר פעם אחת בלבד'. האם אתם מסכימים? מתי ראיתם אמון שנבנה לאט ונשבר מהר?</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הספרנית פתחה את 'המדף של נדב' דווקא אחרי הסרטון הכן ולא אחרי הוויראלי. מה זה מלמד על מה שאנשים מחפשים בהמלצה?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מעש״ה – ארבעה צעדים לעזור למי שלידנו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121140" y="2286000"/>
            <a:ext cx="267462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מחויבות – "אני כאן איתך"</a:t>
            </a:r>
          </a:p>
        </p:txBody>
      </p:sp>
      <p:sp>
        <p:nvSpPr>
          <p:cNvPr id="17" name="Rounded Rectangle 16"/>
          <p:cNvSpPr/>
          <p:nvPr/>
        </p:nvSpPr>
        <p:spPr>
          <a:xfrm>
            <a:off x="6309359" y="2286000"/>
            <a:ext cx="267462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עידוד לפעולה – משימה קטנה</a:t>
            </a:r>
          </a:p>
        </p:txBody>
      </p:sp>
      <p:sp>
        <p:nvSpPr>
          <p:cNvPr id="18" name="Rounded Rectangle 17"/>
          <p:cNvSpPr/>
          <p:nvPr/>
        </p:nvSpPr>
        <p:spPr>
          <a:xfrm>
            <a:off x="3497580" y="2286000"/>
            <a:ext cx="267462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שאלות שמפעילות חשיבה</a:t>
            </a:r>
          </a:p>
        </p:txBody>
      </p:sp>
      <p:sp>
        <p:nvSpPr>
          <p:cNvPr id="19" name="Rounded Rectangle 18"/>
          <p:cNvSpPr/>
          <p:nvPr/>
        </p:nvSpPr>
        <p:spPr>
          <a:xfrm>
            <a:off x="685799" y="2286000"/>
            <a:ext cx="267462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הבניית רצף – מה קרה ומה עכשיו</a:t>
            </a:r>
          </a:p>
        </p:txBody>
      </p:sp>
      <p:sp>
        <p:nvSpPr>
          <p:cNvPr id="20" name="Rounded Rectangle 19"/>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חבר או חברה בלחץ ברשת – כמו נדב מול הצעה מפתה? מעש״ה: מ – מחויבות ("אני כאן איתך"), ע – עידוד לפעולה (צעד כן אחד: לסמן, לסרב, להתייעץ), ש – שאלות שמפעילות חשיבה ("מה חשוב לי? מה ירגישו מי שסמכו עליי?"), ה – הבניית רצף (מה היה, מה עכשיו, מה הלאה). הצעה מאדם זר ברשת? מספרים למבוגר/ת שסומכים עליו/ה.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„הנימוק הראשון הוא הכניסה. מיליוני בני נוער שהיו רחוקים מספרים נכנסים היום דרך דלת שנפתחת להם לראשונה: המלצה בשפה שלהם, מאדם שנראה כמוהם, על ספר שאף מבוגר לא כפה עליהם.“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הטענה המרכזית שהכותבת מבקשת לשכנע בה?</a:t>
            </a:r>
          </a:p>
          <a:p>
            <a:pPr rtl="1" algn="r">
              <a:spcAft>
                <a:spcPts val="200"/>
              </a:spcAft>
            </a:pPr>
            <a:r>
              <a:rPr sz="1400" b="0" lang="he-IL">
                <a:solidFill>
                  <a:srgbClr val="6B6880"/>
                </a:solidFill>
                <a:latin typeface="Arial"/>
                <a:ea typeface="Arial"/>
                <a:cs typeface="Arial"/>
                <a:sym typeface="Arial"/>
              </a:rPr>
              <a:t>א. יש לחסום את ההמלצות ברשת, כי הן מזיקות לקריאה   ב. ההמלצות ברשת טובות לקריאה, אך אין להפוך אותן לתוכנית הלימודים   ג. בית הספר חייב ללמד את הספרים הוויראליים</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פסקה 5 במבנה הטיעון?</a:t>
            </a:r>
          </a:p>
          <a:p>
            <a:pPr rtl="1" algn="r">
              <a:spcAft>
                <a:spcPts val="200"/>
              </a:spcAft>
            </a:pPr>
            <a:r>
              <a:rPr sz="1400" b="0" lang="he-IL">
                <a:solidFill>
                  <a:srgbClr val="6B6880"/>
                </a:solidFill>
                <a:latin typeface="Arial"/>
                <a:ea typeface="Arial"/>
                <a:cs typeface="Arial"/>
                <a:sym typeface="Arial"/>
              </a:rPr>
              <a:t>א. להוסיף נימוק שלישי בעד ההמלצות ברשת   ב. לסכם את הטיעון ולהציע פתרון   ג. להציג טענת נגד ולהודות בה באופן חלקי</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מה תפקידה של הפסקה האחרונה במבנה הטיעון? הסבירו כיצד היא קשורה לפסקה הראשונה.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אֵיזֶה סֵפֶר אַתֶּם אוֹהֲבִים? לְמִי אַתֶּם רוֹצִים לְהַמְלִיץ עָלָיו?</a:t>
            </a:r>
          </a:p>
          <a:p>
            <a:pPr rtl="1" algn="r">
              <a:spcAft>
                <a:spcPts val="500"/>
              </a:spcAft>
            </a:pPr>
            <a:r>
              <a:rPr sz="1700" b="1" lang="he-IL">
                <a:solidFill>
                  <a:srgbClr val="6A3FC9"/>
                </a:solidFill>
                <a:latin typeface="Arial"/>
                <a:ea typeface="Arial"/>
                <a:cs typeface="Arial"/>
                <a:sym typeface="Arial"/>
              </a:rPr>
              <a:t>הַמְלָצָה </a:t>
            </a:r>
            <a:r>
              <a:rPr sz="1500" b="0" lang="he-IL">
                <a:solidFill>
                  <a:srgbClr val="6B6880"/>
                </a:solidFill>
                <a:latin typeface="Arial"/>
                <a:ea typeface="Arial"/>
                <a:cs typeface="Arial"/>
                <a:sym typeface="Arial"/>
              </a:rPr>
              <a:t>– recommendation</a:t>
            </a:r>
          </a:p>
          <a:p>
            <a:pPr rtl="1" algn="r">
              <a:spcAft>
                <a:spcPts val="500"/>
              </a:spcAft>
            </a:pPr>
            <a:r>
              <a:rPr sz="1700" b="1" lang="he-IL">
                <a:solidFill>
                  <a:srgbClr val="6A3FC9"/>
                </a:solidFill>
                <a:latin typeface="Arial"/>
                <a:ea typeface="Arial"/>
                <a:cs typeface="Arial"/>
                <a:sym typeface="Arial"/>
              </a:rPr>
              <a:t>רֶגֶשׁ </a:t>
            </a:r>
            <a:r>
              <a:rPr sz="1500" b="0" lang="he-IL">
                <a:solidFill>
                  <a:srgbClr val="6B6880"/>
                </a:solidFill>
                <a:latin typeface="Arial"/>
                <a:ea typeface="Arial"/>
                <a:cs typeface="Arial"/>
                <a:sym typeface="Arial"/>
              </a:rPr>
              <a:t>– feeling, emotion</a:t>
            </a:r>
          </a:p>
          <a:p>
            <a:pPr rtl="1" algn="r">
              <a:spcAft>
                <a:spcPts val="500"/>
              </a:spcAft>
            </a:pPr>
            <a:r>
              <a:rPr sz="1700" b="1" lang="he-IL">
                <a:solidFill>
                  <a:srgbClr val="6A3FC9"/>
                </a:solidFill>
                <a:latin typeface="Arial"/>
                <a:ea typeface="Arial"/>
                <a:cs typeface="Arial"/>
                <a:sym typeface="Arial"/>
              </a:rPr>
              <a:t>קָהָל </a:t>
            </a:r>
            <a:r>
              <a:rPr sz="1500" b="0" lang="he-IL">
                <a:solidFill>
                  <a:srgbClr val="6B6880"/>
                </a:solidFill>
                <a:latin typeface="Arial"/>
                <a:ea typeface="Arial"/>
                <a:cs typeface="Arial"/>
                <a:sym typeface="Arial"/>
              </a:rPr>
              <a:t>– audience</a:t>
            </a:r>
          </a:p>
          <a:p>
            <a:pPr rtl="1" algn="r">
              <a:spcAft>
                <a:spcPts val="500"/>
              </a:spcAft>
            </a:pPr>
            <a:r>
              <a:rPr sz="1700" b="1" lang="he-IL">
                <a:solidFill>
                  <a:srgbClr val="6A3FC9"/>
                </a:solidFill>
                <a:latin typeface="Arial"/>
                <a:ea typeface="Arial"/>
                <a:cs typeface="Arial"/>
                <a:sym typeface="Arial"/>
              </a:rPr>
              <a:t>גְּבוּל </a:t>
            </a:r>
            <a:r>
              <a:rPr sz="1500" b="0" lang="he-IL">
                <a:solidFill>
                  <a:srgbClr val="6B6880"/>
                </a:solidFill>
                <a:latin typeface="Arial"/>
                <a:ea typeface="Arial"/>
                <a:cs typeface="Arial"/>
                <a:sym typeface="Arial"/>
              </a:rPr>
              <a:t>– limit, border</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יש ספר שאת/ה אוהב/ת? ספרו לנו!</a:t>
            </a:r>
          </a:p>
          <a:p>
            <a:pPr rtl="1" algn="r">
              <a:spcAft>
                <a:spcPts val="500"/>
              </a:spcAft>
            </a:pPr>
            <a:r>
              <a:rPr sz="1800" b="0" lang="he-IL">
                <a:solidFill>
                  <a:srgbClr val="2B2540"/>
                </a:solidFill>
                <a:latin typeface="Arial"/>
                <a:ea typeface="Arial"/>
                <a:cs typeface="Arial"/>
                <a:sym typeface="Arial"/>
              </a:rPr>
              <a:t>מה עושים עם ספר?</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אוכלים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קוראים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בועטים</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ספר עובר מסך</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חלק אחד מחמשת חלקי ההמלצה הטובה, ותנו לו דוגמה קצרה.</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דגל אדום אחד שאשים לב אליו מעכשיו בהמלצות ברשת הוא...</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שאלה אחת שאשאל את עצמי לפני שאקנה ספר בעקבות סרטון היא...</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ספר עובר מסך</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21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ספר עובר מסך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