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מהו מייקרספייס, לפי הטקסט? ← סדנה שיתופית עם כלים שאין ברוב הבתים | איך מדפסת תלת־ממד בונה חפץ? ← מוסיפה שכבה דקה מעל שכבה של חומר מותך</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בשיטה ׳מדגמים מהר, נכשלים זול, משפרים שוב׳, המילה ׳מדגמים׳ באה מהשורש ד־ג־ם (כמו ׳דגם׳). מה פירוש ׳מדגמים מהר׳? ← בונים מהר דגם ראשוני ובודקים אותו. המשפט בטקסט: "הטכנולוגיה לא נועדה רק לצרוך אותה…".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מדפסת תלת־ממד עובדת כמו מסור: היא מורידה חומר. | ✅ נכון – הבקר הזעיר הוא מחשב קטן בגודל כף יד. | ❌ לא נכון – לפי הטקסט, לפרויקט ראשון כדאי לקנות ציוד חדש. | ✅ נכון – מדפיסים בתלת־ממד רק בחדר מאוורר.</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כותבת במחברת מה ניסתה ומה קרה לפני הגרסה הבאה ← ✅ צעד של בונים | מסתירה את הכישלונות כדי שיחשבו שהיא מושלמת ← 🚩 מלכודת מייקרים | מתחילה מפרויקט קטן שפותר בעיה אמיתית ← ✅ צעד של בונים | בונה את הגרסה הסופית ישר, בלי דגם ביניים ← 🚩 מלכודת מייקרים | שואלת את המדריך/ה כשהיא תקועה אחרי שני ניסיונות מתועדים ← ✅ צעד של בונים | מפעילה את הלייזר בלי מדריך/ה מוסמך/ת ובלי משקפי בטיחות ← 🚩 מלכודת מייקרים</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"רובוטים ייקחו לנו את העבודה?" ושאלות בסגנון בגרות על מטרה, מבנה וקישוריות. תשובות: מהי מטרתו העיקרית של הטקסט? ← לשכנע שרובוטים לוקחים משימות ולא עבודות, ולכן צריך להתכונן לשינוי ולהשקיע באנשים</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robotik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בונים, נכשלים, משפרים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מייקינג ורובוטיקה</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משהו שבניתם, תיקנתם או המצאתם בעצמכם, אפילו משהו קטן מקרטון או מקוביות. כמה ניסיונות זה לקח? מה השתבש בדרך, ומה עשיתם כדי להמשיך?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יאתרו מידע גלוי בטקסט סיפורי, מידעי וטיעוני, ויסבירו את רעיון המייקינג, את ארון הכלים של היוצרים ואת מעגל חוש־חושב־פועל.</a:t>
            </a:r>
          </a:p>
          <a:p>
            <a:pPr rtl="1" algn="r">
              <a:spcAft>
                <a:spcPts val="600"/>
              </a:spcAft>
            </a:pPr>
            <a:r>
              <a:rPr sz="1500" b="0" lang="he-IL">
                <a:solidFill>
                  <a:srgbClr val="2B2540"/>
                </a:solidFill>
                <a:latin typeface="Arial"/>
                <a:ea typeface="Arial"/>
                <a:cs typeface="Arial"/>
                <a:sym typeface="Arial"/>
              </a:rPr>
              <a:t>• יסיקו מסקנות על תפקיד הכישלון בתהליך בנייה ושיפור (גרסה, תיעוד, שינוי של דבר אחד בכל פעם), ויקשרו אותן לדרכי התמודדות עם תסכול.</a:t>
            </a:r>
          </a:p>
          <a:p>
            <a:pPr rtl="1" algn="r">
              <a:spcAft>
                <a:spcPts val="600"/>
              </a:spcAft>
            </a:pPr>
            <a:r>
              <a:rPr sz="1500" b="0" lang="he-IL">
                <a:solidFill>
                  <a:srgbClr val="2B2540"/>
                </a:solidFill>
                <a:latin typeface="Arial"/>
                <a:ea typeface="Arial"/>
                <a:cs typeface="Arial"/>
                <a:sym typeface="Arial"/>
              </a:rPr>
              <a:t>• יזהו מבנה טיעון (טענה, נימוקים, טענת נגד, מענה ומסקנה) ומילות קישור, ויגבשו וינמקו עמדה עצמאית בשאלת הרובוטים והעבודה.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מייקרים</a:t>
            </a:r>
          </a:p>
          <a:p>
            <a:pPr rtl="1" algn="ctr">
              <a:spcAft>
                <a:spcPts val="600"/>
              </a:spcAft>
            </a:pPr>
            <a:r>
              <a:rPr sz="1700" b="0" lang="he-IL">
                <a:solidFill>
                  <a:srgbClr val="2B2540"/>
                </a:solidFill>
                <a:latin typeface="Arial"/>
                <a:ea typeface="Arial"/>
                <a:cs typeface="Arial"/>
                <a:sym typeface="Arial"/>
              </a:rPr>
              <a:t>אנשים שבונים ויוצרים בעצמם פתרונות לצרכים אמיתיים, במקום רק לקנות</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מייקרספייס</a:t>
            </a:r>
          </a:p>
          <a:p>
            <a:pPr rtl="1" algn="ctr">
              <a:spcAft>
                <a:spcPts val="600"/>
              </a:spcAft>
            </a:pPr>
            <a:r>
              <a:rPr sz="1700" b="0" lang="he-IL">
                <a:solidFill>
                  <a:srgbClr val="2B2540"/>
                </a:solidFill>
                <a:latin typeface="Arial"/>
                <a:ea typeface="Arial"/>
                <a:cs typeface="Arial"/>
                <a:sym typeface="Arial"/>
              </a:rPr>
              <a:t>סדנה שיתופית ופתוחה לקהילה, עם כלים שאין ברוב הבתים</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מודל דיגיטלי</a:t>
            </a:r>
          </a:p>
          <a:p>
            <a:pPr rtl="1" algn="ctr">
              <a:spcAft>
                <a:spcPts val="600"/>
              </a:spcAft>
            </a:pPr>
            <a:r>
              <a:rPr sz="1700" b="0" lang="he-IL">
                <a:solidFill>
                  <a:srgbClr val="2B2540"/>
                </a:solidFill>
                <a:latin typeface="Arial"/>
                <a:ea typeface="Arial"/>
                <a:cs typeface="Arial"/>
                <a:sym typeface="Arial"/>
              </a:rPr>
              <a:t>תכנון של חפץ שנעשה במחשב, לפני שהוא הופך לחפץ אמיתי</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בקר זעיר</a:t>
            </a:r>
          </a:p>
          <a:p>
            <a:pPr rtl="1" algn="ctr">
              <a:spcAft>
                <a:spcPts val="600"/>
              </a:spcAft>
            </a:pPr>
            <a:r>
              <a:rPr sz="1700" b="0" lang="he-IL">
                <a:solidFill>
                  <a:srgbClr val="2B2540"/>
                </a:solidFill>
                <a:latin typeface="Arial"/>
                <a:ea typeface="Arial"/>
                <a:cs typeface="Arial"/>
                <a:sym typeface="Arial"/>
              </a:rPr>
              <a:t>מחשב קטן בגודל כף יד, שמפעיל חיישנים, נוריות ומנועים לפי תוכנית</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חורט</a:t>
            </a:r>
          </a:p>
          <a:p>
            <a:pPr rtl="1" algn="ctr">
              <a:spcAft>
                <a:spcPts val="600"/>
              </a:spcAft>
            </a:pPr>
            <a:r>
              <a:rPr sz="1700" b="0" lang="he-IL">
                <a:solidFill>
                  <a:srgbClr val="2B2540"/>
                </a:solidFill>
                <a:latin typeface="Arial"/>
                <a:ea typeface="Arial"/>
                <a:cs typeface="Arial"/>
                <a:sym typeface="Arial"/>
              </a:rPr>
              <a:t>חורט הוא מי שחורת: חורץ ציור או כתב על פני חומר כמו עץ או קרטון</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זה מייקינג? ארון הכלים של היוצרים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בונים במקום לקנות. יש אנשים שקונים פתרונות, ויש אנשים שבונים אותם. מייקרים (Makers) הם אנשים שבונים: במקום לחכות שמישהו אחר ימציא את מה שהם צריכים, הם לוקחים כלים, חומרים וסקרנות ויוצרים בעצמם.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מצאו סביבכם בעיה קטנה אחת, משהו שמפריע, חסר או שבור. איזה כלי (היעזרו בטבלה) הכי מתאים כדי לפתור אותה, ולמה?</a:t>
            </a:r>
          </a:p>
        </p:txBody>
      </p:sp>
      <p:pic>
        <p:nvPicPr>
          <p:cNvPr id="19" name="Picture 18" descr="robotik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תחפשו בטקסט ובטבלה מידע על הכלים ועל עולם המייקרים.</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מהו מייקרספייס,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חנות מקוונת לכלי עבודה</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סדנה שיתופית עם כלים שאין ברוב הבתים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חברה שמייצרת רובוטים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איך מדפסת תלת־ממד בונה חפץ?</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חותכת אותו מגוש פלסטיק</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מדביקה חלקים באקדח דבק חם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מוסיפה שכבה דקה מעל שכבה של חומר מותך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בחלק הזה תסיקו מסקנות, תמצאו קשרים ותבחנו את מבנה הטקסט ואת השפה שלו.</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בשיטה ׳מדגמים מהר, נכשלים זול, משפרים שוב׳, המילה ׳מדגמים׳ באה מהשורש ד־ג־ם (כמו ׳דגם׳). מה פירוש ׳מדגמים מהר׳?</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בונים מהר דגם ראשוני ובודקים אותו</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מקשטים את החפץ בצבעים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מוכרים את המוצר לכמה שיותר אנשים</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שמבטא את הרעיון המנחה של תנועת המייקרים.</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בחלק הזה תביעו עמדה,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המעמד שקרס</a:t>
            </a:r>
          </a:p>
          <a:p>
            <a:pPr rtl="1" algn="r">
              <a:spcAft>
                <a:spcPts val="800"/>
              </a:spcAft>
            </a:pPr>
            <a:r>
              <a:rPr sz="1800" b="0" lang="he-IL">
                <a:solidFill>
                  <a:srgbClr val="2B2540"/>
                </a:solidFill>
                <a:latin typeface="Arial"/>
                <a:ea typeface="Arial"/>
                <a:cs typeface="Arial"/>
                <a:sym typeface="Arial"/>
              </a:rPr>
              <a:t>נועה, בת 13, בנתה במייקרספייס מעמד לטלפון מקרטון. כשהניחה עליו את הטלפון, המעמד התמוטט, וכמה ילדים צחקו. נועה כמעט זרקה את הקרטון ואמרה: ״אני פשוט לא טובה בזה״.</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לחשוב או לעשות עכשיו, לפי שיטת ״מדגמים מהר, נכשלים זול, משפרים שוב״?</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פסקה מנומקת (6–8 שורות): הטקסט טוען ש״ברגע שבונים דבר אחד שעובד, אי אפשר לחזור להיות רק צרכנים״. האם אתם מסכימים? נסחו עמדה ברורה והביאו שני נימוקים, למשל איך חוויית בנייה משנה את המבט על חפצים שבורים. הוסיפו דוגמה מחייכם או מסביבתכם וסיימו במשפט מסכם. אתגר: תכננו פרויקט קטן לבעיה אמיתית בבית הספר. מה הבעיה, איזה כלי מתאים, ומהו הדגם הזול ביותר שאפשר לבנות בתוך שבוע (אפשר מקרטון)?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מדפסת תלת־ממד עובדת כמו מסור: היא מורידה חומר.</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הבקר הזעיר הוא מחשב קטן בגודל כף יד.</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לפרויקט ראשון כדאי לקנות ציוד חדש.</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מדפיסים בתלת־ממד רק בחדר מאוורר.</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צעד של בונים או מלכודת מייקרים? מיינו את ההרגלים.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כותבת במחברת מה ניסתה ומה קרה לפני הגרסה הבאה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מסתירה את הכישלונות כדי שיחשבו שהיא מושלמת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מתחילה מפרויקט קטן שפותר בעיה אמיתית</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בונה את הגרסה הסופית ישר, בלי דגם ביניים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שואלת את המדריך/ה כשהיא תקועה אחרי שני ניסיונות מתועדים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מפעילה את הלייזר בלי מדריך/ה מוסמך/ת ובלי משקפי בטיחות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צעד של בונים</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מלכודת מייקרים</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אסף אמר: ׳גרסה שעובדת מלמדת שאתה צודק, גרסה שלא עובדת מלמדת איפה אתה טועה׳. האם אתם מסכימים שכישלון יכול להיות מידע ולא ציון? ספרו על מקרה שבו טעות לימדה אתכם משהו.</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עוזר לכם להמשיך כשמשהו לא מצליח שוב ושוב? חשבו על הערוצים: גוף (הפסקה קצרה, שתייה, תזוזה), שכל (משנים דבר אחד בכל פעם, רושמים במחברת), רגש (׳מותר להיכשל, ככה לומדים׳), חברה (בקשת עזרה מהמדריך/ה או מחבר/ה) ודמיון (לדמיין את הגרסה שתעבוד). איזה ערוץ מתאים לכם?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המזגן, המיקרוגל או שואב האבק בבית הם רובוטים לפי מעגל חוש־חושב־פועל? מה חסר להם, אם חסר משהו? נמקו בעזרת ההגדרה מהטקסט.</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הרובוט שבניתם שוב לא עובד, ונמאס? גם לנועם זה קרה 16 פעמים. גש״ר מאח״ד – בוחרים ערוץ להמשיך: גוף (הפסקה קצרה, מים, תזוזה), שכל (משנים דבר אחד בכל פעם ורושמים במחברת), רגש (אומרים לעצמנו "מותר להיכשל – ככה לומדים"), חברה (מבקשים עזרה מהמדריך/ה או מחבר/ה), דמיון (מדמיינים את הגרסה שתעבוד). ובסדנה – רק עם מבוגר/ת, משקפי מגן, וכלים חמים וסוללות רק באישור.</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„ההיסטוריה, לטעמי, נמצאת בצד של הטענה. הרובוט התעשייתי הראשון נכנס לפס ייצור ב־1961 ולקח על עצמו משימות ריתוך מסוכנות וחוזרות.“</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הטקסט?</a:t>
            </a:r>
          </a:p>
          <a:p>
            <a:pPr rtl="1" algn="r">
              <a:spcAft>
                <a:spcPts val="200"/>
              </a:spcAft>
            </a:pPr>
            <a:r>
              <a:rPr sz="1400" b="0" lang="he-IL">
                <a:solidFill>
                  <a:srgbClr val="6B6880"/>
                </a:solidFill>
                <a:latin typeface="Arial"/>
                <a:ea typeface="Arial"/>
                <a:cs typeface="Arial"/>
                <a:sym typeface="Arial"/>
              </a:rPr>
              <a:t>א. לשכנע שרובוטים לוקחים משימות ולא עבודות, ולכן צריך להתכונן לשינוי ולהשקיע באנשים   ב. להוכיח שאסור להכניס רובוטים למפעלים   ג. להזהיר שרובוטים יחליפו בקרוב את כל בני האדם</a:t>
            </a:r>
          </a:p>
        </p:txBody>
      </p:sp>
      <p:sp>
        <p:nvSpPr>
          <p:cNvPr id="18" name="Rounded Rectangle 17"/>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מדוע בחרה הכותבת להציג את טענת הנגד ולהודות באמת שבה? הסבירו כיצד הדבר תורם לשכנוע, והביאו שתי דוגמאות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אֵיךְ רוֹבּוֹט יוֹדֵעַ שֶׁיֵּשׁ קִיר לְפָנָיו? מָה אַתֶּם חוֹשְׁבִים?</a:t>
            </a:r>
          </a:p>
          <a:p>
            <a:pPr rtl="1" algn="r">
              <a:spcAft>
                <a:spcPts val="500"/>
              </a:spcAft>
            </a:pPr>
            <a:r>
              <a:rPr sz="1700" b="1" lang="he-IL">
                <a:solidFill>
                  <a:srgbClr val="6A3FC9"/>
                </a:solidFill>
                <a:latin typeface="Arial"/>
                <a:ea typeface="Arial"/>
                <a:cs typeface="Arial"/>
                <a:sym typeface="Arial"/>
              </a:rPr>
              <a:t>חַיְישָׁן </a:t>
            </a:r>
            <a:r>
              <a:rPr sz="1500" b="0" lang="he-IL">
                <a:solidFill>
                  <a:srgbClr val="6B6880"/>
                </a:solidFill>
                <a:latin typeface="Arial"/>
                <a:ea typeface="Arial"/>
                <a:cs typeface="Arial"/>
                <a:sym typeface="Arial"/>
              </a:rPr>
              <a:t>– sensor</a:t>
            </a:r>
          </a:p>
          <a:p>
            <a:pPr rtl="1" algn="r">
              <a:spcAft>
                <a:spcPts val="500"/>
              </a:spcAft>
            </a:pPr>
            <a:r>
              <a:rPr sz="1700" b="1" lang="he-IL">
                <a:solidFill>
                  <a:srgbClr val="6A3FC9"/>
                </a:solidFill>
                <a:latin typeface="Arial"/>
                <a:ea typeface="Arial"/>
                <a:cs typeface="Arial"/>
                <a:sym typeface="Arial"/>
              </a:rPr>
              <a:t>בַּקָּר </a:t>
            </a:r>
            <a:r>
              <a:rPr sz="1500" b="0" lang="he-IL">
                <a:solidFill>
                  <a:srgbClr val="6B6880"/>
                </a:solidFill>
                <a:latin typeface="Arial"/>
                <a:ea typeface="Arial"/>
                <a:cs typeface="Arial"/>
                <a:sym typeface="Arial"/>
              </a:rPr>
              <a:t>– controller</a:t>
            </a:r>
          </a:p>
          <a:p>
            <a:pPr rtl="1" algn="r">
              <a:spcAft>
                <a:spcPts val="500"/>
              </a:spcAft>
            </a:pPr>
            <a:r>
              <a:rPr sz="1700" b="1" lang="he-IL">
                <a:solidFill>
                  <a:srgbClr val="6A3FC9"/>
                </a:solidFill>
                <a:latin typeface="Arial"/>
                <a:ea typeface="Arial"/>
                <a:cs typeface="Arial"/>
                <a:sym typeface="Arial"/>
              </a:rPr>
              <a:t>מָנוֹעַ </a:t>
            </a:r>
            <a:r>
              <a:rPr sz="1500" b="0" lang="he-IL">
                <a:solidFill>
                  <a:srgbClr val="6B6880"/>
                </a:solidFill>
                <a:latin typeface="Arial"/>
                <a:ea typeface="Arial"/>
                <a:cs typeface="Arial"/>
                <a:sym typeface="Arial"/>
              </a:rPr>
              <a:t>– motor</a:t>
            </a:r>
          </a:p>
          <a:p>
            <a:pPr rtl="1" algn="r">
              <a:spcAft>
                <a:spcPts val="500"/>
              </a:spcAft>
            </a:pPr>
            <a:r>
              <a:rPr sz="1700" b="1" lang="he-IL">
                <a:solidFill>
                  <a:srgbClr val="6A3FC9"/>
                </a:solidFill>
                <a:latin typeface="Arial"/>
                <a:ea typeface="Arial"/>
                <a:cs typeface="Arial"/>
                <a:sym typeface="Arial"/>
              </a:rPr>
              <a:t>מַחְלִיט </a:t>
            </a:r>
            <a:r>
              <a:rPr sz="1500" b="0" lang="he-IL">
                <a:solidFill>
                  <a:srgbClr val="6B6880"/>
                </a:solidFill>
                <a:latin typeface="Arial"/>
                <a:ea typeface="Arial"/>
                <a:cs typeface="Arial"/>
                <a:sym typeface="Arial"/>
              </a:rPr>
              <a:t>– decides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ראיתם פעם רובוט? מה הוא עושה?</a:t>
            </a:r>
          </a:p>
          <a:p>
            <a:pPr rtl="1" algn="r">
              <a:spcAft>
                <a:spcPts val="500"/>
              </a:spcAft>
            </a:pPr>
            <a:r>
              <a:rPr sz="1800" b="0" lang="he-IL">
                <a:solidFill>
                  <a:srgbClr val="2B2540"/>
                </a:solidFill>
                <a:latin typeface="Arial"/>
                <a:ea typeface="Arial"/>
                <a:cs typeface="Arial"/>
                <a:sym typeface="Arial"/>
              </a:rPr>
              <a:t>מה מרגיש?</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חיישן</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מוח</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מנוע</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בונים, נכשלים, משפרים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דבר אחד שאקח איתי מהסיפור על נועם ו־17 הגרסאות שלו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כלל בטיחות אחד שחשוב לזכור בסדנת מייקרים, והסבירו במשפט אחד למה הוא חשוב.</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נסחו במשפט אחד את העמדה שלכם: האם רובוטים ייקחו לנו את העבודה? הוסיפו נימוק אחד.</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בונים, נכשלים, משפרים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בונים, נכשלים, משפרים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