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באיזה סדר מופיעים הרכיבים ברשימת הרכיבים? ← בסדר יורד לפי הכמות במוצר | למה מיקום הסוכר בראש הרשימה מספר הרבה על המוצר, גם בלי מספרים? ← כי הסדר היורד מראה שהסוכר הוא אחד הרכיבים העיקריים</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המילה ׳רכיבים׳ בנויה מהשורש ר־כ־ב. איזו מילה נוספת בנויה מאותו שורש וקשורה למשמעות של ׳חלקים שמרכיבים יחד דבר שלם׳? ← הרכבה. המשפט בטקסט: "הרכיב שיש ממנו הכי הרבה במוצר מופיע ראשון…".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הרכיב שיש ממנו הכי הרבה במוצר מופיע ראשון ברשימת הרכיבים. | ❌ לא נכון – כדי להשוות בין שני מוצרים דומים צריך מחשבון. | ✅ נכון – תווית אזהרה אדומה מסמנת עודף של סוכר, נתרן או שומן רווי. | ❌ לא נכון – למי שיש רגישות, האזהרה ׳עלול להכיל׳ היא רק המלצה.</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רשימת הרכיבים ← 📋 בגב האריזה | תווית אזהרה אדומה ← 🏷️ בחזית האריזה | סימון ירוק ← 🏷️ בחזית האריזה | שורת האלרגנים ← 📋 בגב האריזה | האזהרה ׳עלול להכיל׳ ← 📋 בגב האריזה | ציור גדול של שדה חיטה ← 🏷️ בחזית האריזה</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 לתלמידים: פנו ליועצת, לנאמני החוסן המורים או לנאמני החוסן התלמידים.</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"למה בית הספר צריך להפסיק למכור חטיפים" ושאלות בסגנון בגרות על מטרה, מבנה וקישוריות. תשובות: מהי מטרתה העיקרית של הכותבת? ← לשכנע שבית הספר יפסיק למכור חטיפים מעובדים ויציע חלופות טובות | מה תפקידה של הפסקה החמישית במבנה הטיעון? ← להציג את טענת הנגד ולהפריך אותה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ochel-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מה יש בצלחת</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אוכל</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מאכל אחד שמזכיר לכם בית, משפחה או חג. מה יש בו, מי מכין אותו, ואיזה סיפור הוא מספר עליכם?</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מידע גלוי ולהסיק מסקנות מטקסטים מסוגים שונים: סיפור, טקסט מידעי עם טבלה, מאמר טיעון וטקסט פשוט לעולים.</a:t>
            </a:r>
          </a:p>
          <a:p>
            <a:pPr rtl="1" algn="r">
              <a:spcAft>
                <a:spcPts val="600"/>
              </a:spcAft>
            </a:pPr>
            <a:r>
              <a:rPr sz="1500" b="0" lang="he-IL">
                <a:solidFill>
                  <a:srgbClr val="2B2540"/>
                </a:solidFill>
                <a:latin typeface="Arial"/>
                <a:ea typeface="Arial"/>
                <a:cs typeface="Arial"/>
                <a:sym typeface="Arial"/>
              </a:rPr>
              <a:t>• לקרוא תווית מזון: סדר הרכיבים (הראשון הוא העיקרי), תווית אזהרה אדומה, סימון ירוק, אלרגנים ו׳עלול להכיל׳, ולהשוות בין שני מוצרים דומים.</a:t>
            </a:r>
          </a:p>
          <a:p>
            <a:pPr rtl="1" algn="r">
              <a:spcAft>
                <a:spcPts val="600"/>
              </a:spcAft>
            </a:pPr>
            <a:r>
              <a:rPr sz="1500" b="0" lang="he-IL">
                <a:solidFill>
                  <a:srgbClr val="2B2540"/>
                </a:solidFill>
                <a:latin typeface="Arial"/>
                <a:ea typeface="Arial"/>
                <a:cs typeface="Arial"/>
                <a:sym typeface="Arial"/>
              </a:rPr>
              <a:t>• לזהות מבנה טיעון (טענה, נימוקים, טענת נגד ומענה) ולנסח עמדה מנומקת. כל זה מתוך יחס לאוכל כאל אנרגיה, טעם, תרבות וחיבור בין אנשים, בלי מספרים ובלי שיפוט.</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בסדר יורד</a:t>
            </a:r>
          </a:p>
          <a:p>
            <a:pPr rtl="1" algn="ctr">
              <a:spcAft>
                <a:spcPts val="600"/>
              </a:spcAft>
            </a:pPr>
            <a:r>
              <a:rPr sz="1700" b="0" lang="he-IL">
                <a:solidFill>
                  <a:srgbClr val="2B2540"/>
                </a:solidFill>
                <a:latin typeface="Arial"/>
                <a:ea typeface="Arial"/>
                <a:cs typeface="Arial"/>
                <a:sym typeface="Arial"/>
              </a:rPr>
              <a:t>מהגדול לקטן: מה שיש ממנו הכי הרבה מופיע ראשון</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נתרן</a:t>
            </a:r>
          </a:p>
          <a:p>
            <a:pPr rtl="1" algn="ctr">
              <a:spcAft>
                <a:spcPts val="600"/>
              </a:spcAft>
            </a:pPr>
            <a:r>
              <a:rPr sz="1700" b="0" lang="he-IL">
                <a:solidFill>
                  <a:srgbClr val="2B2540"/>
                </a:solidFill>
                <a:latin typeface="Arial"/>
                <a:ea typeface="Arial"/>
                <a:cs typeface="Arial"/>
                <a:sym typeface="Arial"/>
              </a:rPr>
              <a:t>חומר שנמצא במלח; בתוויות בודקים אם יש ממנו עודף</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שומן רווי</a:t>
            </a:r>
          </a:p>
          <a:p>
            <a:pPr rtl="1" algn="ctr">
              <a:spcAft>
                <a:spcPts val="600"/>
              </a:spcAft>
            </a:pPr>
            <a:r>
              <a:rPr sz="1700" b="0" lang="he-IL">
                <a:solidFill>
                  <a:srgbClr val="2B2540"/>
                </a:solidFill>
                <a:latin typeface="Arial"/>
                <a:ea typeface="Arial"/>
                <a:cs typeface="Arial"/>
                <a:sym typeface="Arial"/>
              </a:rPr>
              <a:t>סוג של שומן שמופיע בתווית האזהרה כשיש ממנו עודף</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אלרגנים</a:t>
            </a:r>
          </a:p>
          <a:p>
            <a:pPr rtl="1" algn="ctr">
              <a:spcAft>
                <a:spcPts val="600"/>
              </a:spcAft>
            </a:pPr>
            <a:r>
              <a:rPr sz="1700" b="0" lang="he-IL">
                <a:solidFill>
                  <a:srgbClr val="2B2540"/>
                </a:solidFill>
                <a:latin typeface="Arial"/>
                <a:ea typeface="Arial"/>
                <a:cs typeface="Arial"/>
                <a:sym typeface="Arial"/>
              </a:rPr>
              <a:t>רכיבים שאצל חלק מהאנשים גורמים לתגובה אלרגית, כמו בוטנים, אגוזים או חלב</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אינדיקציה</a:t>
            </a:r>
          </a:p>
          <a:p>
            <a:pPr rtl="1" algn="ctr">
              <a:spcAft>
                <a:spcPts val="600"/>
              </a:spcAft>
            </a:pPr>
            <a:r>
              <a:rPr sz="1700" b="0" lang="he-IL">
                <a:solidFill>
                  <a:srgbClr val="2B2540"/>
                </a:solidFill>
                <a:latin typeface="Arial"/>
                <a:ea typeface="Arial"/>
                <a:cs typeface="Arial"/>
                <a:sym typeface="Arial"/>
              </a:rPr>
              <a:t>סימן או רמז מהיר שעוזר להבין משהו</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מה באמת בתוך האוכל שלנו?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רגע קטן של קסם. בכל סופר יש רגע קטן של קסם: אתם מחזיקים שני חטיפים שנראים כמעט זהים, הופכים את האריזה, ופתאום אחד מהם מספר סיפור אחר לגמרי מהשני. התווית על גב האריזה היא הדבר הכי קרוב לרנטגן של האוכל שלנו.</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חשבו על חטיף שאתם אוהבים. מה אתם מניחים שכתוב בשלושת הרכיבים הראשונים שלו? כדאי לבדוק בפעם הבאה.</a:t>
            </a:r>
          </a:p>
        </p:txBody>
      </p:sp>
      <p:pic>
        <p:nvPicPr>
          <p:cNvPr id="19" name="Picture 18" descr="ochel-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נצוף על פני המים ונאתר מידע שכתוב בטקסט במפורש.</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באיזה סדר מופיעים הרכיבים ברשימת הרכיבים?</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לפי סדר האותיות של האלף־בית</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בסדר יורד לפי הכמות במוצר</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מהרכיב הכי טעים לפחות טעים</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למה מיקום הסוכר בראש הרשימה מספר הרבה על המוצר, גם בלי מספרים?</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כי הסדר היורד מראה שהסוכר הוא אחד הרכיבים העיקריים</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כי סוכר תמיד נרשם ראשון</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כי אסור לכתוב סוכר בסוף הרשימה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נסיק מסקנות, נקשר בין חלקי הטקסט ונבדוק את 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המילה ׳רכיבים׳ בנויה מהשורש ר־כ־ב. איזו מילה נוספת בנויה מאותו שורש וקשורה למשמעות של ׳חלקים שמרכיבים יחד דבר שלם׳?</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הרכבה</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רכבל</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כביש</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מה מופיע ראשון ברשימת הרכיבים.</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יורדים למעמקים: הביעו דעה, צרו ובדקו מה הנושא אומר 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ההפתעה במסיבה</a:t>
            </a:r>
          </a:p>
          <a:p>
            <a:pPr rtl="1" algn="r">
              <a:spcAft>
                <a:spcPts val="800"/>
              </a:spcAft>
            </a:pPr>
            <a:r>
              <a:rPr sz="1800" b="0" lang="he-IL">
                <a:solidFill>
                  <a:srgbClr val="2B2540"/>
                </a:solidFill>
                <a:latin typeface="Arial"/>
                <a:ea typeface="Arial"/>
                <a:cs typeface="Arial"/>
                <a:sym typeface="Arial"/>
              </a:rPr>
              <a:t>עידו בן 13 מוזמן ליום הולדת. לחבר שלו, תום, יש אלרגיה לבוטנים, ועל השולחן יש עוגיות שתום לא מכיר. על האריזה כתוב בקטן ׳עלול להכיל׳.</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עידו ותום יכולים לבדוק ולעשות? היעזרו במה שלמדתם בטקסט.</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הטקסט אומר שהתווית היא ׳הדבר הכי קרוב לרנטגן של האוכל׳. האם לדעתכם ידע כזה באמת משנה הרגלים, או שבסוף בוחרים מה שמתחשק? כתבו פסקת דעה של 6–8 שורות: פתחו בעמדה ברורה, הביאו שני נימוקים עם דוגמה מהחיים או מהסביבה שלכם, וסיימו במשפט מסכם. אתגר: הציעו איך הייתה נראית תווית חזית לבני נוער שמספרת הכול בשנייה אחת.</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הרכיב שיש ממנו הכי הרבה במוצר מופיע ראשון ברשימת הרכיבים.</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כדי להשוות בין שני מוצרים דומים צריך מחשבון.</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תווית אזהרה אדומה מסמנת עודף של סוכר, נתרן או שומן רווי.</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למי שיש רגישות, האזהרה ׳עלול להכיל׳ היא רק המלצה.</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מיינו: איפה נמצא כל דבר על האריזה?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רשימת הרכיבים</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תווית אזהרה אדומה</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סימון ירוק</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שורת האלרגנים</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האזהרה ׳עלול להכיל׳</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ציור גדול של שדה חיטה</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בגב האריזה</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בחזית האריזה</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סבתא מזל אומרת ש׳הטעם בא מהידיים, לא מהנייר׳. מתי אתם ואתן למדתם משהו מאדם במשפחה, לא מספר או ממסך? מה ההבדל בין שתי הדרכים ללמוד?</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עומר שאל ׳מה יש?׳ במקום ׳מה חסר?׳. באיזה מצב בחיים שלכם השאלה הזאת יכולה לעזור: במבחן, במשחק או בריב עם חבר/ה?</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התווית מספרת מה יש בתוך המוצר, אבל לא מספרת מי בישל, עם מי אכלנו ואיזה סיפור יש למאכל. מה חשוב לכם לדעת על האוכל שלכם, ומה אף תווית לא יכולה לספר?</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גש״ר מאח״ד – שישה ערוצים שמחזקים אותי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10058400" y="2286000"/>
            <a:ext cx="173736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גוף</a:t>
            </a:r>
          </a:p>
        </p:txBody>
      </p:sp>
      <p:sp>
        <p:nvSpPr>
          <p:cNvPr id="17" name="Rounded Rectangle 16"/>
          <p:cNvSpPr/>
          <p:nvPr/>
        </p:nvSpPr>
        <p:spPr>
          <a:xfrm>
            <a:off x="8183879" y="2286000"/>
            <a:ext cx="173736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שכל</a:t>
            </a:r>
          </a:p>
        </p:txBody>
      </p:sp>
      <p:sp>
        <p:nvSpPr>
          <p:cNvPr id="18" name="Rounded Rectangle 17"/>
          <p:cNvSpPr/>
          <p:nvPr/>
        </p:nvSpPr>
        <p:spPr>
          <a:xfrm>
            <a:off x="6309360" y="2286000"/>
            <a:ext cx="173736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רגש</a:t>
            </a:r>
          </a:p>
        </p:txBody>
      </p:sp>
      <p:sp>
        <p:nvSpPr>
          <p:cNvPr id="19" name="Rounded Rectangle 18"/>
          <p:cNvSpPr/>
          <p:nvPr/>
        </p:nvSpPr>
        <p:spPr>
          <a:xfrm>
            <a:off x="4434840" y="2286000"/>
            <a:ext cx="173736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אמונה וערכים</a:t>
            </a:r>
          </a:p>
        </p:txBody>
      </p:sp>
      <p:sp>
        <p:nvSpPr>
          <p:cNvPr id="20" name="Rounded Rectangle 19"/>
          <p:cNvSpPr/>
          <p:nvPr/>
        </p:nvSpPr>
        <p:spPr>
          <a:xfrm>
            <a:off x="2560320" y="2286000"/>
            <a:ext cx="1737360"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חברה</a:t>
            </a:r>
          </a:p>
        </p:txBody>
      </p:sp>
      <p:sp>
        <p:nvSpPr>
          <p:cNvPr id="21" name="Rounded Rectangle 20"/>
          <p:cNvSpPr/>
          <p:nvPr/>
        </p:nvSpPr>
        <p:spPr>
          <a:xfrm>
            <a:off x="685800" y="2286000"/>
            <a:ext cx="1737360" cy="1600200"/>
          </a:xfrm>
          <a:prstGeom prst="roundRect">
            <a:avLst>
              <a:gd name="adj" fmla="val 11428"/>
            </a:avLst>
          </a:prstGeom>
          <a:solidFill>
            <a:srgbClr val="FFF6CC"/>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דמיון</a:t>
            </a:r>
          </a:p>
        </p:txBody>
      </p:sp>
      <p:sp>
        <p:nvSpPr>
          <p:cNvPr id="22" name="Rounded Rectangle 21"/>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אוכל מעורר אצלכם מחשבות או רגשות כבדים? גש״ר מאח״ד – שישה ערוצים לאכול בנחת ולהרגיש טוב: גוף (אוכל נותן אנרגיה למשחק וללמידה), שכל (קוראים תווית בסקרנות, בלי פחד), רגש (שמים לב איך אני מרגיש/ה כשאני אוכל/ת), אמונה וערכים (המתכונים של המשפחה והתרבות שלי), חברה (מבשלים ואוכלים יחד), דמיון (ממציאים מנה חדשה, כמו עומר). אם אוכל, גוף או משקל מעסיקים אתכם יותר מדי – דברו עם מבוגר/ת שאתם סומכים עליו/ה, עם היועצת או עם האחות.</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„הנימוק הראשון הוא עניין של סביבה. מחקרים רבים מראים שאנשים, ובני נוער בפרט, נוטים לבחור במה שנגיש וגלוי לעין הרבה יותר ממה שמסבירים להם בשיעור.“</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מטרתה העיקרית של הכותבת?</a:t>
            </a:r>
          </a:p>
          <a:p>
            <a:pPr rtl="1" algn="r">
              <a:spcAft>
                <a:spcPts val="200"/>
              </a:spcAft>
            </a:pPr>
            <a:r>
              <a:rPr sz="1400" b="0" lang="he-IL">
                <a:solidFill>
                  <a:srgbClr val="6B6880"/>
                </a:solidFill>
                <a:latin typeface="Arial"/>
                <a:ea typeface="Arial"/>
                <a:cs typeface="Arial"/>
                <a:sym typeface="Arial"/>
              </a:rPr>
              <a:t>א. לתאר את התור במזנון בהפסקת עשר   ב. לשכנע שבית הספר יפסיק למכור חטיפים מעובדים ויציע חלופות טובות   ג. לדרוש איסור בחוק על הבאת חטיפים מהבית</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החמישית במבנה הטיעון?</a:t>
            </a:r>
          </a:p>
          <a:p>
            <a:pPr rtl="1" algn="r">
              <a:spcAft>
                <a:spcPts val="200"/>
              </a:spcAft>
            </a:pPr>
            <a:r>
              <a:rPr sz="1400" b="0" lang="he-IL">
                <a:solidFill>
                  <a:srgbClr val="6B6880"/>
                </a:solidFill>
                <a:latin typeface="Arial"/>
                <a:ea typeface="Arial"/>
                <a:cs typeface="Arial"/>
                <a:sym typeface="Arial"/>
              </a:rPr>
              <a:t>א. להציג נימוק נוסף בעד הטענה   ב. לסכם את המאמר ולהציע פתרון   ג. להציג את טענת הנגד ולהפריך אותה</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הכותבת מסייגת את טענתה בכמה מקומות (למשל: ׳אין זה משום ש...׳, ׳חשוב לומר ביושר׳). הסבירו כיצד הסייגים האלה מחזקים את אמינות הטיעון. הביאו שתי דוגמאות מהטקסט.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מָה אַתֶּם אוֹהֲבִים לֶאֱכוֹל? מָה יֵשׁ בַּצַּלַּחַת שֶׁלָּכֶם?</a:t>
            </a:r>
          </a:p>
          <a:p>
            <a:pPr rtl="1" algn="r">
              <a:spcAft>
                <a:spcPts val="500"/>
              </a:spcAft>
            </a:pPr>
            <a:r>
              <a:rPr sz="1700" b="1" lang="he-IL">
                <a:solidFill>
                  <a:srgbClr val="6A3FC9"/>
                </a:solidFill>
                <a:latin typeface="Arial"/>
                <a:ea typeface="Arial"/>
                <a:cs typeface="Arial"/>
                <a:sym typeface="Arial"/>
              </a:rPr>
              <a:t>צַלַּחַת </a:t>
            </a:r>
            <a:r>
              <a:rPr sz="1500" b="0" lang="he-IL">
                <a:solidFill>
                  <a:srgbClr val="6B6880"/>
                </a:solidFill>
                <a:latin typeface="Arial"/>
                <a:ea typeface="Arial"/>
                <a:cs typeface="Arial"/>
                <a:sym typeface="Arial"/>
              </a:rPr>
              <a:t>– plate</a:t>
            </a:r>
          </a:p>
          <a:p>
            <a:pPr rtl="1" algn="r">
              <a:spcAft>
                <a:spcPts val="500"/>
              </a:spcAft>
            </a:pPr>
            <a:r>
              <a:rPr sz="1700" b="1" lang="he-IL">
                <a:solidFill>
                  <a:srgbClr val="6A3FC9"/>
                </a:solidFill>
                <a:latin typeface="Arial"/>
                <a:ea typeface="Arial"/>
                <a:cs typeface="Arial"/>
                <a:sym typeface="Arial"/>
              </a:rPr>
              <a:t>יְרָקוֹת וּפֵירוֹת </a:t>
            </a:r>
            <a:r>
              <a:rPr sz="1500" b="0" lang="he-IL">
                <a:solidFill>
                  <a:srgbClr val="6B6880"/>
                </a:solidFill>
                <a:latin typeface="Arial"/>
                <a:ea typeface="Arial"/>
                <a:cs typeface="Arial"/>
                <a:sym typeface="Arial"/>
              </a:rPr>
              <a:t>– vegetables and fruits</a:t>
            </a:r>
          </a:p>
          <a:p>
            <a:pPr rtl="1" algn="r">
              <a:spcAft>
                <a:spcPts val="500"/>
              </a:spcAft>
            </a:pPr>
            <a:r>
              <a:rPr sz="1700" b="1" lang="he-IL">
                <a:solidFill>
                  <a:srgbClr val="6A3FC9"/>
                </a:solidFill>
                <a:latin typeface="Arial"/>
                <a:ea typeface="Arial"/>
                <a:cs typeface="Arial"/>
                <a:sym typeface="Arial"/>
              </a:rPr>
              <a:t>דְּגָנִים מְלֵאִים </a:t>
            </a:r>
            <a:r>
              <a:rPr sz="1500" b="0" lang="he-IL">
                <a:solidFill>
                  <a:srgbClr val="6B6880"/>
                </a:solidFill>
                <a:latin typeface="Arial"/>
                <a:ea typeface="Arial"/>
                <a:cs typeface="Arial"/>
                <a:sym typeface="Arial"/>
              </a:rPr>
              <a:t>– whole grains</a:t>
            </a:r>
          </a:p>
          <a:p>
            <a:pPr rtl="1" algn="r">
              <a:spcAft>
                <a:spcPts val="500"/>
              </a:spcAft>
            </a:pPr>
            <a:r>
              <a:rPr sz="1700" b="1" lang="he-IL">
                <a:solidFill>
                  <a:srgbClr val="6A3FC9"/>
                </a:solidFill>
                <a:latin typeface="Arial"/>
                <a:ea typeface="Arial"/>
                <a:cs typeface="Arial"/>
                <a:sym typeface="Arial"/>
              </a:rPr>
              <a:t>חֶלְבּוֹן </a:t>
            </a:r>
            <a:r>
              <a:rPr sz="1500" b="0" lang="he-IL">
                <a:solidFill>
                  <a:srgbClr val="6B6880"/>
                </a:solidFill>
                <a:latin typeface="Arial"/>
                <a:ea typeface="Arial"/>
                <a:cs typeface="Arial"/>
                <a:sym typeface="Arial"/>
              </a:rPr>
              <a:t>– protein</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יש בצלחת שלכם היום? ספרו או הצביעו.</a:t>
            </a:r>
          </a:p>
          <a:p>
            <a:pPr rtl="1" algn="r">
              <a:spcAft>
                <a:spcPts val="500"/>
              </a:spcAft>
            </a:pPr>
            <a:r>
              <a:rPr sz="1800" b="0" lang="he-IL">
                <a:solidFill>
                  <a:srgbClr val="2B2540"/>
                </a:solidFill>
                <a:latin typeface="Arial"/>
                <a:ea typeface="Arial"/>
                <a:cs typeface="Arial"/>
                <a:sym typeface="Arial"/>
              </a:rPr>
              <a:t>מה שותים?</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מים</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נעל</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ספר</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מה יש בצלחת</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דבר אחד שאבדוק בפעם הבאה שאחזיק אריזה של מוצר מזון הוא...</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כשמשהו משתבש לי, כמו לעומר, צעד קטן אחד שאני יכול/ה לעשות הוא...</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מאכל מהבית שהייתי רוצה לשתף בו את הכיתה, ומה הסיפור שלו:</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יש בצלחת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21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מה יש בצלחת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