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מהי כתיבה יוצרת, לפי הטקסט? ← כתיבה שבונה עולם וגורמת לקורא להרגיש ולדמיין | למה, לדברי הטקסט, שום סופר אחר לא יכול לכתוב את הסיפור שלכם? ← כי אף אחד לא ראה את העולם בדיוק מהחלון שלכם</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בפסקה 'למה בכלל לכתוב' כתוב שהחוויות שלכם הן 'חומר גלם'. מה פירוש הביטוי? ← חומר בסיסי שממנו אפשר ליצור משהו חדש. המשפט בטקסט: "הם כותבים לפני שהם מוכנים…".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לפי הטקסט, כתיבה יוצרת היא מיומנות שלומדים, כמו שחייה. | ❌ לא נכון – לפי הטקסט, ההבדל בין כותב מתחיל לכותב מנוסה הוא כמות הכישרון. | ✅ נכון – בטבלה מוצע לתאר מקום אמיתי בשלושה פרטים: מראה, קול וריח. | ❌ לא נכון – הטקסט ממליץ להתחיל את הדרך בכתיבה של רומן שלם.</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כותבת טיוטה ראשונה חופשית בלי לתקן באמצע ← ✅ הרגל נכון | מחכה להשראה מושלמת לפני המילה הראשונה ← 🕳️ מלכודת | קורא את הטיוטה בקול לפני העריכה ← ✅ הרגל נכון | מעתיקה פתיח מספר אהוב ומציגה אותו כשלה ← 🕳️ מלכודת | רושם במחברת רעיונות ומשפטים ששמע ← ✅ הרגל נכון | מוחקת טיוטה שלמה אחרי תגובה אחת ← 🕳️ מלכודת</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"כישרון או תרגול? – מה באמת הופך מישהו לסופר" ושאלות בסגנון בגרות על מטרה, מבנה וקישוריות. תשובות: מהי מטרתו העיקרית של הטקסט? ← לשכנע שתרגול מתמיד הוא מה שהופך אדם לכותב, גם אם יש כישרון | מה תפקידה של הדוגמה על ילדי הפלא במוזיקה בפסקה השלישית? ← לשמש ראיה לעמדת התרגול: גם 'פלא' דורש שנים של אימון</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ktiva-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מעמוד ריק לעולם שלם</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כתיבה יוצרת</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הסיפור האחרון שגרם לכם לשכוח את הטלפון: ספר, סדרה או אפילו פוסט. מה החזיק אתכם עד הסוף? ולדעתכם, מי שכתב/ה אותו נולד/ה עם 'קסם ביד', או שהתאמן/ה הרבה?</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להבין מהי כתיבה יוצרת ולזהות בסיפור את ארבע אבני הבניין: דמות, עולם/מקום, עלילה/בעיה וקול/נקודת מבט.</a:t>
            </a:r>
          </a:p>
          <a:p>
            <a:pPr rtl="1" algn="r">
              <a:spcAft>
                <a:spcPts val="600"/>
              </a:spcAft>
            </a:pPr>
            <a:r>
              <a:rPr sz="1500" b="0" lang="he-IL">
                <a:solidFill>
                  <a:srgbClr val="2B2540"/>
                </a:solidFill>
                <a:latin typeface="Arial"/>
                <a:ea typeface="Arial"/>
                <a:cs typeface="Arial"/>
                <a:sym typeface="Arial"/>
              </a:rPr>
              <a:t>• לזהות את מבנה הסיפור (יציבות, שיבוש, משבר, פתרון), ולזהות את נקודת המשבר ואת הצמיחה בסיפורו של ניב.</a:t>
            </a:r>
          </a:p>
          <a:p>
            <a:pPr rtl="1" algn="r">
              <a:spcAft>
                <a:spcPts val="600"/>
              </a:spcAft>
            </a:pPr>
            <a:r>
              <a:rPr sz="1500" b="0" lang="he-IL">
                <a:solidFill>
                  <a:srgbClr val="2B2540"/>
                </a:solidFill>
                <a:latin typeface="Arial"/>
                <a:ea typeface="Arial"/>
                <a:cs typeface="Arial"/>
                <a:sym typeface="Arial"/>
              </a:rPr>
              <a:t>• לנסח עמדה מנומקת בשאלה 'כישרון או תרגול?', ולאמץ הרגלי כתיבה של התמדה, משוב עדין וקול אישי.</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מיתוס</a:t>
            </a:r>
          </a:p>
          <a:p>
            <a:pPr rtl="1" algn="ctr">
              <a:spcAft>
                <a:spcPts val="600"/>
              </a:spcAft>
            </a:pPr>
            <a:r>
              <a:rPr sz="1700" b="0" lang="he-IL">
                <a:solidFill>
                  <a:srgbClr val="2B2540"/>
                </a:solidFill>
                <a:latin typeface="Arial"/>
                <a:ea typeface="Arial"/>
                <a:cs typeface="Arial"/>
                <a:sym typeface="Arial"/>
              </a:rPr>
              <a:t>אמונה נפוצה שאנשים רבים בטוחים בה, אף שהיא לא בהכרח נכונה</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טיוטה</a:t>
            </a:r>
          </a:p>
          <a:p>
            <a:pPr rtl="1" algn="ctr">
              <a:spcAft>
                <a:spcPts val="600"/>
              </a:spcAft>
            </a:pPr>
            <a:r>
              <a:rPr sz="1700" b="0" lang="he-IL">
                <a:solidFill>
                  <a:srgbClr val="2B2540"/>
                </a:solidFill>
                <a:latin typeface="Arial"/>
                <a:ea typeface="Arial"/>
                <a:cs typeface="Arial"/>
                <a:sym typeface="Arial"/>
              </a:rPr>
              <a:t>נוסח ראשון של כתיבה, שעוד מתקנים ומשפרים אותו</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מיומנות</a:t>
            </a:r>
          </a:p>
          <a:p>
            <a:pPr rtl="1" algn="ctr">
              <a:spcAft>
                <a:spcPts val="600"/>
              </a:spcAft>
            </a:pPr>
            <a:r>
              <a:rPr sz="1700" b="0" lang="he-IL">
                <a:solidFill>
                  <a:srgbClr val="2B2540"/>
                </a:solidFill>
                <a:latin typeface="Arial"/>
                <a:ea typeface="Arial"/>
                <a:cs typeface="Arial"/>
                <a:sym typeface="Arial"/>
              </a:rPr>
              <a:t>יכולת שלומדים ומשפרים בעזרת תרגול</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נקודת מבט</a:t>
            </a:r>
          </a:p>
          <a:p>
            <a:pPr rtl="1" algn="ctr">
              <a:spcAft>
                <a:spcPts val="600"/>
              </a:spcAft>
            </a:pPr>
            <a:r>
              <a:rPr sz="1700" b="0" lang="he-IL">
                <a:solidFill>
                  <a:srgbClr val="2B2540"/>
                </a:solidFill>
                <a:latin typeface="Arial"/>
                <a:ea typeface="Arial"/>
                <a:cs typeface="Arial"/>
                <a:sym typeface="Arial"/>
              </a:rPr>
              <a:t>מי מספר את הסיפור, ולכן מה הקורא יודע ומה לא</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מכווננת</a:t>
            </a:r>
          </a:p>
          <a:p>
            <a:pPr rtl="1" algn="ctr">
              <a:spcAft>
                <a:spcPts val="600"/>
              </a:spcAft>
            </a:pPr>
            <a:r>
              <a:rPr sz="1700" b="0" lang="he-IL">
                <a:solidFill>
                  <a:srgbClr val="2B2540"/>
                </a:solidFill>
                <a:latin typeface="Arial"/>
                <a:ea typeface="Arial"/>
                <a:cs typeface="Arial"/>
                <a:sym typeface="Arial"/>
              </a:rPr>
              <a:t>מכוונת ומחדדת; כאן: הכתיבה מלמדת אותנו לשים לב לפרטים בזמן הקריאה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מהי בכלל כתיבה יוצרת?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מהי כתיבה יוצרת. תחשבו על הסיפור האחרון שגרם לכם לשכוח את הטלפון: ספר, סדרה, או אפילו פוסט שהחזיק אתכם עד הסוף. מישהי או מישהו כתבו אותו, ורוב הסיכויים שהם לא נולדו עם קסם ביד.</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בחרו סיפור שאהבתם, ספר או סדרה. נסו לזהות בו את ארבעת הרכיבים: מי הדמות, איפה זה קורה, מה השתבש, ומי מספר.</a:t>
            </a:r>
          </a:p>
        </p:txBody>
      </p:sp>
      <p:pic>
        <p:nvPicPr>
          <p:cNvPr id="19" name="Picture 18" descr="ktiva-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נצא לחפש: כל התשובות כאן נמצאות בתוך הטקסט, רק צריך לשים לב.</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מהי כתיבה יוצרת, לפי הטקסט?</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כתיבה שמטרתה להסביר עובדות</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כתיבה שבונה עולם וגורמת לקורא להרגיש ולדמיין</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כתיבה שמיועדת רק לסופרים מקצועיים</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למה, לדברי הטקסט, שום סופר אחר לא יכול לכתוב את הסיפור שלכם?</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כי סופרים עסוקים מדי</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כי צריך להיות מבוגר כדי לכתוב ספר</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כי אף אחד לא ראה את העולם בדיוק מהחלון שלכם</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עמוק יותר: נסיק מסקנות, נחבר בין חלקי הטקסט ונבדוק את השפה שלו.</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בפסקה 'למה בכלל לכתוב' כתוב שהחוויות שלכם הן 'חומר גלם'. מה פירוש הביטוי?</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חומר לימוד למבחן</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חומר בסיסי שממנו אפשר ליצור משהו חדש</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משהו מיותר שכדאי לזרוק</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מה הסוד של כל הכותבים.</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הקול שלכם הוא העיקר: תביעו דעה, תיצרו ותחברו את הנושא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הפתיחה שנמחקה</a:t>
            </a:r>
          </a:p>
          <a:p>
            <a:pPr rtl="1" algn="r">
              <a:spcAft>
                <a:spcPts val="800"/>
              </a:spcAft>
            </a:pPr>
            <a:r>
              <a:rPr sz="1800" b="0" lang="he-IL">
                <a:solidFill>
                  <a:srgbClr val="2B2540"/>
                </a:solidFill>
                <a:latin typeface="Arial"/>
                <a:ea typeface="Arial"/>
                <a:cs typeface="Arial"/>
                <a:sym typeface="Arial"/>
              </a:rPr>
              <a:t>יואב כתב פתיחה לסיפור ומחק אותה שלוש פעמים. כל פעם זה נראה לו גרוע, ועכשיו הוא בטוח שאין לו כישרון ורוצה לוותר.</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לפי הטקסט, מה הייתם אומרים ליואב? כתבו שני צעדים קטנים שהוא יכול לעשות כדי להמשיך.</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הטקסט טוען: 'ההבדל בין כותב מתחיל לכותב מנוסה הוא לא כמות הכישרון; הוא כמות הטיוטות'. האם אתם מסכימים? כתבו פסקה מנומקת (6–8 שורות): פתחו בעמדה ברורה, הביאו דוגמה מחייכם, מספורט, מנגינה או מתחום אחר שבו רואים את אותו כלל, הציגו טענה אחת של מי שחושב/ת אחרת, וסיימו במשפט מסכם.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לפי הטקסט, כתיבה יוצרת היא מיומנות שלומדים, כמו שחייה.</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לפי הטקסט, ההבדל בין כותב מתחיל לכותב מנוסה הוא כמות הכישרון.</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בטבלה מוצע לתאר מקום אמיתי בשלושה פרטים: מראה, קול וריח.</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הטקסט ממליץ להתחיל את הדרך בכתיבה של רומן שלם.</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את ההרגלים: הרגל עבודה נכון שכדאי לאמץ, או מלכודת נפוצה שכדאי להימנע ממנה?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כותבת טיוטה ראשונה חופשית בלי לתקן באמצע</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מחכה להשראה מושלמת לפני המילה הראשונה</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קורא את הטיוטה בקול לפני העריכה</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מעתיקה פתיח מספר אהוב ומציגה אותו כשלה</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רושם במחברת רעיונות ומשפטים ששמע</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מוחקת טיוטה שלמה אחרי תגובה אחת</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הרגל נכון</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מלכודת</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ניב אמר 'אין לי מה לכתוב', ובסוף גילה שהיריב הכי קשה שלו היה הקול הזה עצמו. האם גם לכם יש קול פנימי שאומר 'אין לי' במשהו? מה עוזר להשתיק אותו?</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המורה אמרה לניב: 'אתה כבר שבועיים לא שואל את זה בשעה שאתה כותב.' מה הופך מישהו ל'כותב/ת': תווית, פרסום או מעשה הכתיבה עצמו? נמקו.</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ניב הפך צחקוק שפגע בו לחומר כתיבה. מתי זו דרך בריאה להתמודד, ומתי עדיף לדבר עם מבוגר/ת שסומכים עליו/ה? ואיך אפשר לתת לחבר/ה משוב עדין במקום לצחקק?</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גש״ר מאח״ד – שישה ערוצים שמחזקים אותי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10058400" y="2286000"/>
            <a:ext cx="173736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גוף</a:t>
            </a:r>
          </a:p>
        </p:txBody>
      </p:sp>
      <p:sp>
        <p:nvSpPr>
          <p:cNvPr id="17" name="Rounded Rectangle 16"/>
          <p:cNvSpPr/>
          <p:nvPr/>
        </p:nvSpPr>
        <p:spPr>
          <a:xfrm>
            <a:off x="8183879" y="2286000"/>
            <a:ext cx="173736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שכל</a:t>
            </a:r>
          </a:p>
        </p:txBody>
      </p:sp>
      <p:sp>
        <p:nvSpPr>
          <p:cNvPr id="18" name="Rounded Rectangle 17"/>
          <p:cNvSpPr/>
          <p:nvPr/>
        </p:nvSpPr>
        <p:spPr>
          <a:xfrm>
            <a:off x="6309360" y="2286000"/>
            <a:ext cx="173736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רגש</a:t>
            </a:r>
          </a:p>
        </p:txBody>
      </p:sp>
      <p:sp>
        <p:nvSpPr>
          <p:cNvPr id="19" name="Rounded Rectangle 18"/>
          <p:cNvSpPr/>
          <p:nvPr/>
        </p:nvSpPr>
        <p:spPr>
          <a:xfrm>
            <a:off x="4434840" y="2286000"/>
            <a:ext cx="173736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אמונה וערכים</a:t>
            </a:r>
          </a:p>
        </p:txBody>
      </p:sp>
      <p:sp>
        <p:nvSpPr>
          <p:cNvPr id="20" name="Rounded Rectangle 19"/>
          <p:cNvSpPr/>
          <p:nvPr/>
        </p:nvSpPr>
        <p:spPr>
          <a:xfrm>
            <a:off x="2560320" y="2286000"/>
            <a:ext cx="1737360"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חברה</a:t>
            </a:r>
          </a:p>
        </p:txBody>
      </p:sp>
      <p:sp>
        <p:nvSpPr>
          <p:cNvPr id="21" name="Rounded Rectangle 20"/>
          <p:cNvSpPr/>
          <p:nvPr/>
        </p:nvSpPr>
        <p:spPr>
          <a:xfrm>
            <a:off x="685800" y="2286000"/>
            <a:ext cx="1737360" cy="1600200"/>
          </a:xfrm>
          <a:prstGeom prst="roundRect">
            <a:avLst>
              <a:gd name="adj" fmla="val 11428"/>
            </a:avLst>
          </a:prstGeom>
          <a:solidFill>
            <a:srgbClr val="FFF6CC"/>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דמיון</a:t>
            </a:r>
          </a:p>
        </p:txBody>
      </p:sp>
      <p:sp>
        <p:nvSpPr>
          <p:cNvPr id="22" name="Rounded Rectangle 21"/>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נתקעתם מול דף ריק או ביקורת על מה שכתבתם – כמו ניב? גש״ר מאח״ד – שישה ערוצים להמשיך לכתוב: גוף (כותבים ביד, יוצאים להליכה קצרה כשנתקעים), שכל (מתכננים עם ארבע התחנות של הסיפור), רגש (כותבים מה מרגישים במחברת אישית), אמונה וערכים (הקול שלי, כנות, לא מעתיקים), חברה (קוראים בקול לחבר/ה ומבקשים משוב עדין), דמיון (ממציאים עולמות, כמו העיר התת־ימית של אוקטו). אם בזמן הכתיבה עולה משהו כבד – מדברים עם מבוגר/ת שסומכים עליו/ה או עם היועצת.</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„העמדה הראשונה אומרת: כתיבה היא כישרון. יש אנשים שמילים פשוט באות אליהם. הם שמים לב לפרטים שאחרים מפספסים, יש להם אוזן לדיאלוג, וסיפורים נוצרים להם בראש בלי מאמץ.“</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הטקסט?</a:t>
            </a:r>
          </a:p>
          <a:p>
            <a:pPr rtl="1" algn="r">
              <a:spcAft>
                <a:spcPts val="200"/>
              </a:spcAft>
            </a:pPr>
            <a:r>
              <a:rPr sz="1400" b="0" lang="he-IL">
                <a:solidFill>
                  <a:srgbClr val="6B6880"/>
                </a:solidFill>
                <a:latin typeface="Arial"/>
                <a:ea typeface="Arial"/>
                <a:cs typeface="Arial"/>
                <a:sym typeface="Arial"/>
              </a:rPr>
              <a:t>א. לדווח על מחקרים בפסיכולוגיה של מומחים   ב. לשכנע שתרגול מתמיד הוא מה שהופך אדם לכותב, גם אם יש כישרון   ג. לספר על כיתה ז׳ שלמדה כתיבה יוצרת</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הדוגמה על ילדי הפלא במוזיקה בפסקה השלישית?</a:t>
            </a:r>
          </a:p>
          <a:p>
            <a:pPr rtl="1" algn="r">
              <a:spcAft>
                <a:spcPts val="200"/>
              </a:spcAft>
            </a:pPr>
            <a:r>
              <a:rPr sz="1400" b="0" lang="he-IL">
                <a:solidFill>
                  <a:srgbClr val="6B6880"/>
                </a:solidFill>
                <a:latin typeface="Arial"/>
                <a:ea typeface="Arial"/>
                <a:cs typeface="Arial"/>
                <a:sym typeface="Arial"/>
              </a:rPr>
              <a:t>א. להוכיח שכישרון מולד הוא הגורם היחיד להצלחה   ב. להציג את טענת הנגד של תומכי הכישרון   ג. לשמש ראיה לעמדת התרגול: גם 'פלא' דורש שנים של אימון</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הפתיחה (הסיפור מהכיתה) משרתת את מטרת הטקסט, וכיצד המסקנה בפסקה האחרונה חוזרת אליה.</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אֵיזֶה סִיפּוּר אַתֶּם אוֹהֲבִים? מֵאֵיזוֹ שָׂפָה אוֹ אֶרֶץ הוּא?</a:t>
            </a:r>
          </a:p>
          <a:p>
            <a:pPr rtl="1" algn="r">
              <a:spcAft>
                <a:spcPts val="500"/>
              </a:spcAft>
            </a:pPr>
            <a:r>
              <a:rPr sz="1700" b="1" lang="he-IL">
                <a:solidFill>
                  <a:srgbClr val="6A3FC9"/>
                </a:solidFill>
                <a:latin typeface="Arial"/>
                <a:ea typeface="Arial"/>
                <a:cs typeface="Arial"/>
                <a:sym typeface="Arial"/>
              </a:rPr>
              <a:t>גֶּשֶׁר </a:t>
            </a:r>
            <a:r>
              <a:rPr sz="1500" b="0" lang="he-IL">
                <a:solidFill>
                  <a:srgbClr val="6B6880"/>
                </a:solidFill>
                <a:latin typeface="Arial"/>
                <a:ea typeface="Arial"/>
                <a:cs typeface="Arial"/>
                <a:sym typeface="Arial"/>
              </a:rPr>
              <a:t>– bridge</a:t>
            </a:r>
          </a:p>
          <a:p>
            <a:pPr rtl="1" algn="r">
              <a:spcAft>
                <a:spcPts val="500"/>
              </a:spcAft>
            </a:pPr>
            <a:r>
              <a:rPr sz="1700" b="1" lang="he-IL">
                <a:solidFill>
                  <a:srgbClr val="6A3FC9"/>
                </a:solidFill>
                <a:latin typeface="Arial"/>
                <a:ea typeface="Arial"/>
                <a:cs typeface="Arial"/>
                <a:sym typeface="Arial"/>
              </a:rPr>
              <a:t>תַּחֲנָה </a:t>
            </a:r>
            <a:r>
              <a:rPr sz="1500" b="0" lang="he-IL">
                <a:solidFill>
                  <a:srgbClr val="6B6880"/>
                </a:solidFill>
                <a:latin typeface="Arial"/>
                <a:ea typeface="Arial"/>
                <a:cs typeface="Arial"/>
                <a:sym typeface="Arial"/>
              </a:rPr>
              <a:t>– station / stop</a:t>
            </a:r>
          </a:p>
          <a:p>
            <a:pPr rtl="1" algn="r">
              <a:spcAft>
                <a:spcPts val="500"/>
              </a:spcAft>
            </a:pPr>
            <a:r>
              <a:rPr sz="1700" b="1" lang="he-IL">
                <a:solidFill>
                  <a:srgbClr val="6A3FC9"/>
                </a:solidFill>
                <a:latin typeface="Arial"/>
                <a:ea typeface="Arial"/>
                <a:cs typeface="Arial"/>
                <a:sym typeface="Arial"/>
              </a:rPr>
              <a:t>שִׁיבּוּשׁ </a:t>
            </a:r>
            <a:r>
              <a:rPr sz="1500" b="0" lang="he-IL">
                <a:solidFill>
                  <a:srgbClr val="6B6880"/>
                </a:solidFill>
                <a:latin typeface="Arial"/>
                <a:ea typeface="Arial"/>
                <a:cs typeface="Arial"/>
                <a:sym typeface="Arial"/>
              </a:rPr>
              <a:t>– disruption, something goes wrong</a:t>
            </a:r>
          </a:p>
          <a:p>
            <a:pPr rtl="1" algn="r">
              <a:spcAft>
                <a:spcPts val="500"/>
              </a:spcAft>
            </a:pPr>
            <a:r>
              <a:rPr sz="1700" b="1" lang="he-IL">
                <a:solidFill>
                  <a:srgbClr val="6A3FC9"/>
                </a:solidFill>
                <a:latin typeface="Arial"/>
                <a:ea typeface="Arial"/>
                <a:cs typeface="Arial"/>
                <a:sym typeface="Arial"/>
              </a:rPr>
              <a:t>מַשְׁבֵּר </a:t>
            </a:r>
            <a:r>
              <a:rPr sz="1500" b="0" lang="he-IL">
                <a:solidFill>
                  <a:srgbClr val="6B6880"/>
                </a:solidFill>
                <a:latin typeface="Arial"/>
                <a:ea typeface="Arial"/>
                <a:cs typeface="Arial"/>
                <a:sym typeface="Arial"/>
              </a:rPr>
              <a:t>– crisis</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אתם אוהבים סיפורים? איזה סיפור אתם אוהבים?</a:t>
            </a:r>
          </a:p>
          <a:p>
            <a:pPr rtl="1" algn="r">
              <a:spcAft>
                <a:spcPts val="500"/>
              </a:spcAft>
            </a:pPr>
            <a:r>
              <a:rPr sz="1800" b="0" lang="he-IL">
                <a:solidFill>
                  <a:srgbClr val="2B2540"/>
                </a:solidFill>
                <a:latin typeface="Arial"/>
                <a:ea typeface="Arial"/>
                <a:cs typeface="Arial"/>
                <a:sym typeface="Arial"/>
              </a:rPr>
              <a:t>במה כותבים?</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עיפרון</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תפוח</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כדור</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מעמוד ריק לעולם שלם</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משפט אחד שאתם לוקחים איתכם מהשיעור על כתיבה יוצרת, ומשפט אחד שעדיין מעורר בכם שאלה.</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סמנו בקצרה את ארבע התחנות (יציבות, שיבוש, משבר, פתרון) בסיפור קטן של עשר דקות שקרה לכם השבוע.</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'בפעם הבאה שאתקע מול דף ריק, אני...' ובחרו צעד קטן אחד (משפט אחד, הליכה קצרה, נשימה ארוכה, רישום של משהו ששמעתי).</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מעמוד ריק לעולם שלם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23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מעמוד ריק לעולם שלם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